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32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2" r:id="rId6"/>
    <p:sldId id="264" r:id="rId7"/>
    <p:sldId id="263" r:id="rId8"/>
    <p:sldId id="277" r:id="rId9"/>
    <p:sldId id="278" r:id="rId10"/>
    <p:sldId id="280" r:id="rId11"/>
    <p:sldId id="267" r:id="rId12"/>
    <p:sldId id="281" r:id="rId13"/>
    <p:sldId id="265" r:id="rId14"/>
    <p:sldId id="282" r:id="rId15"/>
    <p:sldId id="271" r:id="rId16"/>
  </p:sldIdLst>
  <p:sldSz cx="18288000" cy="10287000"/>
  <p:notesSz cx="6858000" cy="9144000"/>
  <p:embeddedFontLst>
    <p:embeddedFont>
      <p:font typeface="Calisto MT" panose="02040603050505030304" pitchFamily="18" charset="0"/>
      <p:regular r:id="rId18"/>
      <p:bold r:id="rId19"/>
      <p:italic r:id="rId20"/>
      <p:boldItalic r:id="rId21"/>
    </p:embeddedFont>
    <p:embeddedFont>
      <p:font typeface="Cambria" panose="02040503050406030204" pitchFamily="18" charset="0"/>
      <p:regular r:id="rId22"/>
      <p:bold r:id="rId23"/>
      <p:italic r:id="rId24"/>
      <p:boldItalic r:id="rId25"/>
    </p:embeddedFont>
    <p:embeddedFont>
      <p:font typeface="Kollektif" panose="020B0604020202020204" charset="0"/>
      <p:regular r:id="rId26"/>
    </p:embeddedFont>
    <p:embeddedFont>
      <p:font typeface="Kollektif Bold" panose="020B0604020202020204" charset="0"/>
      <p:regular r:id="rId27"/>
    </p:embeddedFont>
    <p:embeddedFont>
      <p:font typeface="Segoe UI Emoji" panose="020B0502040204020203" pitchFamily="34" charset="0"/>
      <p:regular r:id="rId28"/>
    </p:embeddedFont>
    <p:embeddedFont>
      <p:font typeface="Tahoma" panose="020B0604030504040204" pitchFamily="34" charset="0"/>
      <p:regular r:id="rId29"/>
      <p:bold r:id="rId30"/>
    </p:embeddedFont>
    <p:embeddedFont>
      <p:font typeface="Wingdings 2" panose="05020102010507070707" pitchFamily="18" charset="2"/>
      <p:regular r:id="rId3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5872"/>
    <a:srgbClr val="2C3F4B"/>
    <a:srgbClr val="0099FF"/>
    <a:srgbClr val="0066FF"/>
    <a:srgbClr val="EDC1E4"/>
    <a:srgbClr val="FF33CC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3173" autoAdjust="0"/>
  </p:normalViewPr>
  <p:slideViewPr>
    <p:cSldViewPr>
      <p:cViewPr varScale="1">
        <p:scale>
          <a:sx n="53" d="100"/>
          <a:sy n="53" d="100"/>
        </p:scale>
        <p:origin x="82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49E771-F954-4EC3-852B-D1EB3A599CD7}" type="datetimeFigureOut">
              <a:rPr lang="en-US" smtClean="0"/>
              <a:t>5/24/2025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9C7AA0-7746-4F9B-A05B-D56AA1B9B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692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9C7AA0-7746-4F9B-A05B-D56AA1B9B79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476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6040" y="2654311"/>
            <a:ext cx="14160051" cy="2743202"/>
          </a:xfrm>
        </p:spPr>
        <p:txBody>
          <a:bodyPr anchor="b">
            <a:normAutofit/>
          </a:bodyPr>
          <a:lstStyle>
            <a:lvl1pPr algn="ctr">
              <a:defRPr sz="8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56040" y="5397509"/>
            <a:ext cx="14160051" cy="1574801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754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825" y="821711"/>
            <a:ext cx="15212699" cy="572520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709" y="6847883"/>
            <a:ext cx="15532989" cy="815208"/>
          </a:xfrm>
        </p:spPr>
        <p:txBody>
          <a:bodyPr anchor="b">
            <a:normAutofit/>
          </a:bodyPr>
          <a:lstStyle>
            <a:lvl1pPr algn="ctr"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54024" y="1042514"/>
            <a:ext cx="14768019" cy="5288507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3000"/>
            </a:lvl1pPr>
            <a:lvl2pPr marL="685800" indent="0">
              <a:buNone/>
              <a:defRPr sz="3000"/>
            </a:lvl2pPr>
            <a:lvl3pPr marL="1371600" indent="0">
              <a:buNone/>
              <a:defRPr sz="30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93" y="7663092"/>
            <a:ext cx="15530643" cy="1023708"/>
          </a:xfrm>
        </p:spPr>
        <p:txBody>
          <a:bodyPr anchor="t"/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45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693" y="912656"/>
            <a:ext cx="15530643" cy="5301516"/>
          </a:xfrm>
        </p:spPr>
        <p:txBody>
          <a:bodyPr anchor="ctr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92" y="6442770"/>
            <a:ext cx="15530645" cy="2252739"/>
          </a:xfrm>
        </p:spPr>
        <p:txBody>
          <a:bodyPr anchor="ctr"/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9305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18" y="914400"/>
            <a:ext cx="13954128" cy="4489356"/>
          </a:xfrm>
        </p:spPr>
        <p:txBody>
          <a:bodyPr anchor="ctr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580967" y="5415049"/>
            <a:ext cx="13128449" cy="79912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92" y="6456530"/>
            <a:ext cx="15530645" cy="2234244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485900" y="1327194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2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757074" y="4392387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2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60813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692" y="3190414"/>
            <a:ext cx="15530645" cy="3767753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77" y="6975834"/>
            <a:ext cx="15528299" cy="1710966"/>
          </a:xfrm>
        </p:spPr>
        <p:txBody>
          <a:bodyPr anchor="t"/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0406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370693" y="914400"/>
            <a:ext cx="15530643" cy="14556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70693" y="2828925"/>
            <a:ext cx="4951476" cy="864393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70693" y="3857625"/>
            <a:ext cx="4951476" cy="4829175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70067" y="2828925"/>
            <a:ext cx="4951476" cy="864393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6662153" y="3857625"/>
            <a:ext cx="4951476" cy="4829175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1949858" y="2828925"/>
            <a:ext cx="4951476" cy="864393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11949858" y="3857625"/>
            <a:ext cx="4951476" cy="4829175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0293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943" y="2727322"/>
            <a:ext cx="5009958" cy="2771777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5700" y="2727322"/>
            <a:ext cx="5009958" cy="2771777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4077" y="2727322"/>
            <a:ext cx="5009958" cy="2771777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370692" y="914400"/>
            <a:ext cx="15530645" cy="14556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70693" y="5856159"/>
            <a:ext cx="4951476" cy="864393"/>
          </a:xfrm>
        </p:spPr>
        <p:txBody>
          <a:bodyPr anchor="b">
            <a:noAutofit/>
          </a:bodyPr>
          <a:lstStyle>
            <a:lvl1pPr marL="0" indent="0" algn="ctr">
              <a:buNone/>
              <a:defRPr sz="30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527153" y="2908377"/>
            <a:ext cx="4638552" cy="2404431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70693" y="6720553"/>
            <a:ext cx="4951476" cy="196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4182" y="5856159"/>
            <a:ext cx="4951476" cy="864393"/>
          </a:xfrm>
        </p:spPr>
        <p:txBody>
          <a:bodyPr anchor="b">
            <a:noAutofit/>
          </a:bodyPr>
          <a:lstStyle>
            <a:lvl1pPr marL="0" indent="0" algn="ctr">
              <a:buNone/>
              <a:defRPr sz="30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6818615" y="2908641"/>
            <a:ext cx="4638552" cy="2412246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6662153" y="6720551"/>
            <a:ext cx="4951476" cy="196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1950046" y="5856159"/>
            <a:ext cx="4951476" cy="864393"/>
          </a:xfrm>
        </p:spPr>
        <p:txBody>
          <a:bodyPr anchor="b">
            <a:noAutofit/>
          </a:bodyPr>
          <a:lstStyle>
            <a:lvl1pPr marL="0" indent="0" algn="ctr">
              <a:buNone/>
              <a:defRPr sz="30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12113547" y="2901648"/>
            <a:ext cx="4638552" cy="2410941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11949858" y="6720548"/>
            <a:ext cx="4951476" cy="1966253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4148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7829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474603" y="914399"/>
            <a:ext cx="3426731" cy="7772402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0694" y="914399"/>
            <a:ext cx="11875308" cy="777240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431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797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3102" y="2641601"/>
            <a:ext cx="14385825" cy="2743220"/>
          </a:xfrm>
        </p:spPr>
        <p:txBody>
          <a:bodyPr anchor="b"/>
          <a:lstStyle>
            <a:lvl1pPr algn="ctr">
              <a:defRPr sz="6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3102" y="5384819"/>
            <a:ext cx="14385825" cy="2260581"/>
          </a:xfrm>
        </p:spPr>
        <p:txBody>
          <a:bodyPr anchor="t"/>
          <a:lstStyle>
            <a:lvl1pPr marL="0" indent="0" algn="ctr">
              <a:buNone/>
              <a:defRPr sz="3000">
                <a:solidFill>
                  <a:schemeClr val="tx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195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0693" y="2598674"/>
            <a:ext cx="7590746" cy="608812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304339" y="2598674"/>
            <a:ext cx="7596998" cy="6088127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338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693" y="2601760"/>
            <a:ext cx="7633608" cy="6223154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7728" y="2601760"/>
            <a:ext cx="7633608" cy="62231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808" y="2752881"/>
            <a:ext cx="7314516" cy="817326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08808" y="3570206"/>
            <a:ext cx="7314516" cy="5116595"/>
          </a:xfrm>
        </p:spPr>
        <p:txBody>
          <a:bodyPr anchor="t"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442451" y="2752882"/>
            <a:ext cx="7342995" cy="817325"/>
          </a:xfrm>
        </p:spPr>
        <p:txBody>
          <a:bodyPr anchor="b">
            <a:noAutofit/>
          </a:bodyPr>
          <a:lstStyle>
            <a:lvl1pPr marL="0" indent="0" algn="ctr">
              <a:buNone/>
              <a:defRPr sz="3600" b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442451" y="3570206"/>
            <a:ext cx="7342995" cy="5116595"/>
          </a:xfrm>
        </p:spPr>
        <p:txBody>
          <a:bodyPr anchor="t"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9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339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760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693" y="914400"/>
            <a:ext cx="5560334" cy="2732877"/>
          </a:xfrm>
        </p:spPr>
        <p:txBody>
          <a:bodyPr anchor="b">
            <a:normAutofit/>
          </a:bodyPr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3450" y="914400"/>
            <a:ext cx="9617886" cy="77724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93" y="3647277"/>
            <a:ext cx="5560334" cy="5039522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176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0498" y="914400"/>
            <a:ext cx="5376249" cy="78072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693" y="914885"/>
            <a:ext cx="8902424" cy="2744007"/>
          </a:xfrm>
        </p:spPr>
        <p:txBody>
          <a:bodyPr anchor="b">
            <a:noAutofit/>
          </a:bodyPr>
          <a:lstStyle>
            <a:lvl1pPr algn="ctr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163827" y="1145553"/>
            <a:ext cx="4913627" cy="7369233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93" y="3658891"/>
            <a:ext cx="8902424" cy="5064201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713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0693" y="914400"/>
            <a:ext cx="15530643" cy="145567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693" y="2598674"/>
            <a:ext cx="15530643" cy="608812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518104" y="8824913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D8BD707-D9CF-40AE-B4C6-C98DA3205C09}" type="datetimeFigureOut">
              <a:rPr lang="en-US" smtClean="0"/>
              <a:pPr/>
              <a:t>5/24/2025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0693" y="8824913"/>
            <a:ext cx="10009298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771017" y="8824913"/>
            <a:ext cx="1130318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3271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ctr" defTabSz="685800" rtl="0" eaLnBrk="1" latinLnBrk="0" hangingPunct="1">
        <a:spcBef>
          <a:spcPct val="0"/>
        </a:spcBef>
        <a:buNone/>
        <a:defRPr sz="6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514350" indent="-459000" algn="l" defTabSz="685800" rtl="0" eaLnBrk="1" latinLnBrk="0" hangingPunct="1">
        <a:spcBef>
          <a:spcPct val="20000"/>
        </a:spcBef>
        <a:spcAft>
          <a:spcPts val="900"/>
        </a:spcAft>
        <a:buClr>
          <a:schemeClr val="tx2"/>
        </a:buClr>
        <a:buSzPct val="70000"/>
        <a:buFont typeface="Wingdings 2" charset="2"/>
        <a:buChar char=""/>
        <a:defRPr sz="3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1080000" indent="-405000" algn="l" defTabSz="685800" rtl="0" eaLnBrk="1" latinLnBrk="0" hangingPunct="1">
        <a:spcBef>
          <a:spcPct val="20000"/>
        </a:spcBef>
        <a:spcAft>
          <a:spcPts val="900"/>
        </a:spcAft>
        <a:buClr>
          <a:schemeClr val="tx2"/>
        </a:buClr>
        <a:buSzPct val="70000"/>
        <a:buFont typeface="Wingdings 2" charset="2"/>
        <a:buChar char=""/>
        <a:defRPr sz="27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539000" indent="-324000" algn="l" defTabSz="685800" rtl="0" eaLnBrk="1" latinLnBrk="0" hangingPunct="1">
        <a:spcBef>
          <a:spcPct val="20000"/>
        </a:spcBef>
        <a:spcAft>
          <a:spcPts val="900"/>
        </a:spcAft>
        <a:buClr>
          <a:schemeClr val="tx2"/>
        </a:buClr>
        <a:buSzPct val="70000"/>
        <a:buFont typeface="Wingdings 2" charset="2"/>
        <a:buChar char=""/>
        <a:defRPr sz="2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2079000" indent="-324000" algn="l" defTabSz="685800" rtl="0" eaLnBrk="1" latinLnBrk="0" hangingPunct="1">
        <a:spcBef>
          <a:spcPct val="20000"/>
        </a:spcBef>
        <a:spcAft>
          <a:spcPts val="9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2511000" indent="-324000" algn="l" defTabSz="685800" rtl="0" eaLnBrk="1" latinLnBrk="0" hangingPunct="1">
        <a:spcBef>
          <a:spcPct val="20000"/>
        </a:spcBef>
        <a:spcAft>
          <a:spcPts val="900"/>
        </a:spcAft>
        <a:buClr>
          <a:schemeClr val="tx2"/>
        </a:buClr>
        <a:buSzPct val="70000"/>
        <a:buFont typeface="Wingdings 2" charset="2"/>
        <a:buChar char="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30219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tx2"/>
        </a:buClr>
        <a:buSzPct val="70000"/>
        <a:buFont typeface="Wingdings 2" charset="2"/>
        <a:buChar char="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36027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tx2"/>
        </a:buClr>
        <a:buSzPct val="70000"/>
        <a:buFont typeface="Wingdings 2" charset="2"/>
        <a:buChar char="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41835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tx2"/>
        </a:buClr>
        <a:buSzPct val="70000"/>
        <a:buFont typeface="Wingdings 2" charset="2"/>
        <a:buChar char="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46593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tx2"/>
        </a:buClr>
        <a:buSzPct val="70000"/>
        <a:buFont typeface="Wingdings 2" charset="2"/>
        <a:buChar char="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33400" y="-6896100"/>
            <a:ext cx="24031566" cy="20516950"/>
          </a:xfrm>
          <a:custGeom>
            <a:avLst/>
            <a:gdLst/>
            <a:ahLst/>
            <a:cxnLst/>
            <a:rect l="l" t="t" r="r" b="b"/>
            <a:pathLst>
              <a:path w="24031566" h="20516950">
                <a:moveTo>
                  <a:pt x="0" y="0"/>
                </a:moveTo>
                <a:lnTo>
                  <a:pt x="24031567" y="0"/>
                </a:lnTo>
                <a:lnTo>
                  <a:pt x="24031567" y="20516950"/>
                </a:lnTo>
                <a:lnTo>
                  <a:pt x="0" y="205169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907829" y="4053415"/>
            <a:ext cx="10472342" cy="2410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826"/>
              </a:lnSpc>
            </a:pPr>
            <a:endParaRPr lang="en-US" sz="18826" b="1" spc="-790" dirty="0">
              <a:solidFill>
                <a:srgbClr val="FFFFFF"/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663989" y="3140344"/>
            <a:ext cx="10960022" cy="22159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pl-PL" sz="7200" b="1" spc="-15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Kollektif Bold"/>
              </a:rPr>
              <a:t>Primov algoritam </a:t>
            </a:r>
            <a:r>
              <a:rPr lang="en-US" sz="7200" b="1" spc="-150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Kollektif Bold"/>
              </a:rPr>
              <a:t>PARALELIZACIJA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8711BF-19D9-5C5A-1B51-2206B3D4E1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21F5675-EC19-6308-63B5-0FBA226CB9DE}"/>
              </a:ext>
            </a:extLst>
          </p:cNvPr>
          <p:cNvSpPr/>
          <p:nvPr/>
        </p:nvSpPr>
        <p:spPr>
          <a:xfrm>
            <a:off x="6118716" y="-1277293"/>
            <a:ext cx="15779408" cy="13471670"/>
          </a:xfrm>
          <a:custGeom>
            <a:avLst/>
            <a:gdLst/>
            <a:ahLst/>
            <a:cxnLst/>
            <a:rect l="l" t="t" r="r" b="b"/>
            <a:pathLst>
              <a:path w="15779408" h="13471670">
                <a:moveTo>
                  <a:pt x="0" y="0"/>
                </a:moveTo>
                <a:lnTo>
                  <a:pt x="15779408" y="0"/>
                </a:lnTo>
                <a:lnTo>
                  <a:pt x="15779408" y="13471670"/>
                </a:lnTo>
                <a:lnTo>
                  <a:pt x="0" y="134716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12">
            <a:extLst>
              <a:ext uri="{FF2B5EF4-FFF2-40B4-BE49-F238E27FC236}">
                <a16:creationId xmlns:a16="http://schemas.microsoft.com/office/drawing/2014/main" id="{2CEB1DA3-EB5E-816B-0054-3A8887185718}"/>
              </a:ext>
            </a:extLst>
          </p:cNvPr>
          <p:cNvGrpSpPr/>
          <p:nvPr/>
        </p:nvGrpSpPr>
        <p:grpSpPr>
          <a:xfrm>
            <a:off x="838200" y="647700"/>
            <a:ext cx="16421100" cy="9132731"/>
            <a:chOff x="0" y="0"/>
            <a:chExt cx="1379590" cy="729585"/>
          </a:xfrm>
        </p:grpSpPr>
        <p:sp>
          <p:nvSpPr>
            <p:cNvPr id="4" name="Freeform 13">
              <a:extLst>
                <a:ext uri="{FF2B5EF4-FFF2-40B4-BE49-F238E27FC236}">
                  <a16:creationId xmlns:a16="http://schemas.microsoft.com/office/drawing/2014/main" id="{5A8F5FA3-FD46-6BF1-0AF9-618C41F8A448}"/>
                </a:ext>
              </a:extLst>
            </p:cNvPr>
            <p:cNvSpPr/>
            <p:nvPr/>
          </p:nvSpPr>
          <p:spPr>
            <a:xfrm>
              <a:off x="0" y="0"/>
              <a:ext cx="1379590" cy="729585"/>
            </a:xfrm>
            <a:custGeom>
              <a:avLst/>
              <a:gdLst/>
              <a:ahLst/>
              <a:cxnLst/>
              <a:rect l="l" t="t" r="r" b="b"/>
              <a:pathLst>
                <a:path w="1379590" h="729585">
                  <a:moveTo>
                    <a:pt x="50745" y="0"/>
                  </a:moveTo>
                  <a:lnTo>
                    <a:pt x="1328845" y="0"/>
                  </a:lnTo>
                  <a:cubicBezTo>
                    <a:pt x="1356871" y="0"/>
                    <a:pt x="1379590" y="22719"/>
                    <a:pt x="1379590" y="50745"/>
                  </a:cubicBezTo>
                  <a:lnTo>
                    <a:pt x="1379590" y="678840"/>
                  </a:lnTo>
                  <a:cubicBezTo>
                    <a:pt x="1379590" y="706866"/>
                    <a:pt x="1356871" y="729585"/>
                    <a:pt x="1328845" y="729585"/>
                  </a:cubicBezTo>
                  <a:lnTo>
                    <a:pt x="50745" y="729585"/>
                  </a:lnTo>
                  <a:cubicBezTo>
                    <a:pt x="22719" y="729585"/>
                    <a:pt x="0" y="706866"/>
                    <a:pt x="0" y="678840"/>
                  </a:cubicBezTo>
                  <a:lnTo>
                    <a:pt x="0" y="50745"/>
                  </a:lnTo>
                  <a:cubicBezTo>
                    <a:pt x="0" y="22719"/>
                    <a:pt x="22719" y="0"/>
                    <a:pt x="5074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6" name="TextBox 14">
              <a:extLst>
                <a:ext uri="{FF2B5EF4-FFF2-40B4-BE49-F238E27FC236}">
                  <a16:creationId xmlns:a16="http://schemas.microsoft.com/office/drawing/2014/main" id="{67F72CC1-86CC-336D-2D3D-B31E3A162BE7}"/>
                </a:ext>
              </a:extLst>
            </p:cNvPr>
            <p:cNvSpPr txBox="1"/>
            <p:nvPr/>
          </p:nvSpPr>
          <p:spPr>
            <a:xfrm>
              <a:off x="0" y="-47625"/>
              <a:ext cx="1379590" cy="7772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3803CB8-7CB5-F86C-07E7-CABC423403BB}"/>
              </a:ext>
            </a:extLst>
          </p:cNvPr>
          <p:cNvSpPr txBox="1"/>
          <p:nvPr/>
        </p:nvSpPr>
        <p:spPr>
          <a:xfrm>
            <a:off x="2037621" y="805686"/>
            <a:ext cx="140222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7200" dirty="0"/>
              <a:t> </a:t>
            </a:r>
            <a:r>
              <a:rPr lang="sr-Latn-RS" sz="7200" dirty="0"/>
              <a:t>(PARALELIZOVANI KOD)</a:t>
            </a:r>
            <a:endParaRPr lang="en-US" sz="7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13FC01-82C5-1435-1A53-B23BCB1E1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7039" y="3086100"/>
            <a:ext cx="13073922" cy="5200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87304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7600572" y="-3058980"/>
            <a:ext cx="25333541" cy="21628510"/>
          </a:xfrm>
          <a:custGeom>
            <a:avLst/>
            <a:gdLst/>
            <a:ahLst/>
            <a:cxnLst/>
            <a:rect l="l" t="t" r="r" b="b"/>
            <a:pathLst>
              <a:path w="25333541" h="21628510">
                <a:moveTo>
                  <a:pt x="0" y="0"/>
                </a:moveTo>
                <a:lnTo>
                  <a:pt x="25333541" y="0"/>
                </a:lnTo>
                <a:lnTo>
                  <a:pt x="25333541" y="21628511"/>
                </a:lnTo>
                <a:lnTo>
                  <a:pt x="0" y="216285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TextBox 3"/>
          <p:cNvSpPr txBox="1"/>
          <p:nvPr/>
        </p:nvSpPr>
        <p:spPr>
          <a:xfrm>
            <a:off x="1531677" y="6399491"/>
            <a:ext cx="16230600" cy="3872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5094"/>
              </a:lnSpc>
              <a:spcBef>
                <a:spcPct val="0"/>
              </a:spcBef>
            </a:pPr>
            <a:r>
              <a:rPr lang="sr-Latn-RS" sz="15094" b="1" spc="-633" dirty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ANALIZA SLOŽENOSTI</a:t>
            </a:r>
          </a:p>
        </p:txBody>
      </p:sp>
    </p:spTree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D894-B294-4C92-550F-D4F3F3922B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1410241-0D90-6AE4-DBDF-60B8EC8FA5EB}"/>
              </a:ext>
            </a:extLst>
          </p:cNvPr>
          <p:cNvSpPr/>
          <p:nvPr/>
        </p:nvSpPr>
        <p:spPr>
          <a:xfrm>
            <a:off x="6118716" y="-1277293"/>
            <a:ext cx="15779408" cy="13471670"/>
          </a:xfrm>
          <a:custGeom>
            <a:avLst/>
            <a:gdLst/>
            <a:ahLst/>
            <a:cxnLst/>
            <a:rect l="l" t="t" r="r" b="b"/>
            <a:pathLst>
              <a:path w="15779408" h="13471670">
                <a:moveTo>
                  <a:pt x="0" y="0"/>
                </a:moveTo>
                <a:lnTo>
                  <a:pt x="15779408" y="0"/>
                </a:lnTo>
                <a:lnTo>
                  <a:pt x="15779408" y="13471670"/>
                </a:lnTo>
                <a:lnTo>
                  <a:pt x="0" y="134716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r>
              <a:rPr lang="sr-Latn-RS" dirty="0"/>
              <a:t>pA</a:t>
            </a:r>
            <a:endParaRPr lang="en-US" dirty="0"/>
          </a:p>
        </p:txBody>
      </p:sp>
      <p:grpSp>
        <p:nvGrpSpPr>
          <p:cNvPr id="3" name="Group 12">
            <a:extLst>
              <a:ext uri="{FF2B5EF4-FFF2-40B4-BE49-F238E27FC236}">
                <a16:creationId xmlns:a16="http://schemas.microsoft.com/office/drawing/2014/main" id="{68D207A3-3DF5-0E73-F997-4CB660652130}"/>
              </a:ext>
            </a:extLst>
          </p:cNvPr>
          <p:cNvGrpSpPr/>
          <p:nvPr/>
        </p:nvGrpSpPr>
        <p:grpSpPr>
          <a:xfrm>
            <a:off x="838200" y="647700"/>
            <a:ext cx="16421100" cy="9132731"/>
            <a:chOff x="0" y="0"/>
            <a:chExt cx="1379590" cy="729585"/>
          </a:xfrm>
        </p:grpSpPr>
        <p:sp>
          <p:nvSpPr>
            <p:cNvPr id="4" name="Freeform 13">
              <a:extLst>
                <a:ext uri="{FF2B5EF4-FFF2-40B4-BE49-F238E27FC236}">
                  <a16:creationId xmlns:a16="http://schemas.microsoft.com/office/drawing/2014/main" id="{2414A3B3-B3CB-216F-D984-313B26812B8D}"/>
                </a:ext>
              </a:extLst>
            </p:cNvPr>
            <p:cNvSpPr/>
            <p:nvPr/>
          </p:nvSpPr>
          <p:spPr>
            <a:xfrm>
              <a:off x="0" y="0"/>
              <a:ext cx="1379590" cy="729585"/>
            </a:xfrm>
            <a:custGeom>
              <a:avLst/>
              <a:gdLst/>
              <a:ahLst/>
              <a:cxnLst/>
              <a:rect l="l" t="t" r="r" b="b"/>
              <a:pathLst>
                <a:path w="1379590" h="729585">
                  <a:moveTo>
                    <a:pt x="50745" y="0"/>
                  </a:moveTo>
                  <a:lnTo>
                    <a:pt x="1328845" y="0"/>
                  </a:lnTo>
                  <a:cubicBezTo>
                    <a:pt x="1356871" y="0"/>
                    <a:pt x="1379590" y="22719"/>
                    <a:pt x="1379590" y="50745"/>
                  </a:cubicBezTo>
                  <a:lnTo>
                    <a:pt x="1379590" y="678840"/>
                  </a:lnTo>
                  <a:cubicBezTo>
                    <a:pt x="1379590" y="706866"/>
                    <a:pt x="1356871" y="729585"/>
                    <a:pt x="1328845" y="729585"/>
                  </a:cubicBezTo>
                  <a:lnTo>
                    <a:pt x="50745" y="729585"/>
                  </a:lnTo>
                  <a:cubicBezTo>
                    <a:pt x="22719" y="729585"/>
                    <a:pt x="0" y="706866"/>
                    <a:pt x="0" y="678840"/>
                  </a:cubicBezTo>
                  <a:lnTo>
                    <a:pt x="0" y="50745"/>
                  </a:lnTo>
                  <a:cubicBezTo>
                    <a:pt x="0" y="22719"/>
                    <a:pt x="22719" y="0"/>
                    <a:pt x="5074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5" name="TextBox 14">
              <a:extLst>
                <a:ext uri="{FF2B5EF4-FFF2-40B4-BE49-F238E27FC236}">
                  <a16:creationId xmlns:a16="http://schemas.microsoft.com/office/drawing/2014/main" id="{1F6D679D-6113-73C4-53A9-623ED9D10743}"/>
                </a:ext>
              </a:extLst>
            </p:cNvPr>
            <p:cNvSpPr txBox="1"/>
            <p:nvPr/>
          </p:nvSpPr>
          <p:spPr>
            <a:xfrm>
              <a:off x="0" y="-47625"/>
              <a:ext cx="1379590" cy="7772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387CA589-5540-3679-9090-4B7A4DB64277}"/>
              </a:ext>
            </a:extLst>
          </p:cNvPr>
          <p:cNvSpPr txBox="1"/>
          <p:nvPr/>
        </p:nvSpPr>
        <p:spPr>
          <a:xfrm>
            <a:off x="2037621" y="805686"/>
            <a:ext cx="1402225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5400" u="sng" dirty="0"/>
              <a:t>SEKVENCIJALNI VS PARALELIZOVANI</a:t>
            </a:r>
          </a:p>
        </p:txBody>
      </p:sp>
      <p:grpSp>
        <p:nvGrpSpPr>
          <p:cNvPr id="8" name="Group 5">
            <a:extLst>
              <a:ext uri="{FF2B5EF4-FFF2-40B4-BE49-F238E27FC236}">
                <a16:creationId xmlns:a16="http://schemas.microsoft.com/office/drawing/2014/main" id="{F76AAAAD-81D4-1F7F-10C4-05D6A85AC111}"/>
              </a:ext>
            </a:extLst>
          </p:cNvPr>
          <p:cNvGrpSpPr/>
          <p:nvPr/>
        </p:nvGrpSpPr>
        <p:grpSpPr>
          <a:xfrm>
            <a:off x="1371600" y="1984381"/>
            <a:ext cx="7004405" cy="7614441"/>
            <a:chOff x="0" y="-47625"/>
            <a:chExt cx="807107" cy="699436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89C6AE11-7E54-F2EA-A1AC-271CAAE5D164}"/>
                </a:ext>
              </a:extLst>
            </p:cNvPr>
            <p:cNvSpPr/>
            <p:nvPr/>
          </p:nvSpPr>
          <p:spPr>
            <a:xfrm>
              <a:off x="0" y="-8929"/>
              <a:ext cx="807107" cy="651811"/>
            </a:xfrm>
            <a:custGeom>
              <a:avLst/>
              <a:gdLst/>
              <a:ahLst/>
              <a:cxnLst/>
              <a:rect l="l" t="t" r="r" b="b"/>
              <a:pathLst>
                <a:path w="807107" h="651811">
                  <a:moveTo>
                    <a:pt x="86739" y="0"/>
                  </a:moveTo>
                  <a:lnTo>
                    <a:pt x="720367" y="0"/>
                  </a:lnTo>
                  <a:cubicBezTo>
                    <a:pt x="768272" y="0"/>
                    <a:pt x="807107" y="38834"/>
                    <a:pt x="807107" y="86739"/>
                  </a:cubicBezTo>
                  <a:lnTo>
                    <a:pt x="807107" y="565072"/>
                  </a:lnTo>
                  <a:cubicBezTo>
                    <a:pt x="807107" y="612977"/>
                    <a:pt x="768272" y="651811"/>
                    <a:pt x="720367" y="651811"/>
                  </a:cubicBezTo>
                  <a:lnTo>
                    <a:pt x="86739" y="651811"/>
                  </a:lnTo>
                  <a:cubicBezTo>
                    <a:pt x="38834" y="651811"/>
                    <a:pt x="0" y="612977"/>
                    <a:pt x="0" y="565072"/>
                  </a:cubicBezTo>
                  <a:lnTo>
                    <a:pt x="0" y="86739"/>
                  </a:lnTo>
                  <a:cubicBezTo>
                    <a:pt x="0" y="38834"/>
                    <a:pt x="38834" y="0"/>
                    <a:pt x="8673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" name="TextBox 7">
              <a:extLst>
                <a:ext uri="{FF2B5EF4-FFF2-40B4-BE49-F238E27FC236}">
                  <a16:creationId xmlns:a16="http://schemas.microsoft.com/office/drawing/2014/main" id="{77F07256-A838-E66C-3809-EBC6AE23B2DC}"/>
                </a:ext>
              </a:extLst>
            </p:cNvPr>
            <p:cNvSpPr txBox="1"/>
            <p:nvPr/>
          </p:nvSpPr>
          <p:spPr>
            <a:xfrm>
              <a:off x="0" y="-47625"/>
              <a:ext cx="807107" cy="6994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1" name="Group 5">
            <a:extLst>
              <a:ext uri="{FF2B5EF4-FFF2-40B4-BE49-F238E27FC236}">
                <a16:creationId xmlns:a16="http://schemas.microsoft.com/office/drawing/2014/main" id="{E3E1FD82-DCF7-D1CE-67A3-866169507D47}"/>
              </a:ext>
            </a:extLst>
          </p:cNvPr>
          <p:cNvGrpSpPr/>
          <p:nvPr/>
        </p:nvGrpSpPr>
        <p:grpSpPr>
          <a:xfrm>
            <a:off x="9620918" y="1984382"/>
            <a:ext cx="7004405" cy="7517234"/>
            <a:chOff x="0" y="-47625"/>
            <a:chExt cx="807107" cy="699436"/>
          </a:xfrm>
        </p:grpSpPr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5F80E49A-6FA6-7589-C7AF-8CAD9C04E07C}"/>
                </a:ext>
              </a:extLst>
            </p:cNvPr>
            <p:cNvSpPr/>
            <p:nvPr/>
          </p:nvSpPr>
          <p:spPr>
            <a:xfrm>
              <a:off x="0" y="-8929"/>
              <a:ext cx="807107" cy="651811"/>
            </a:xfrm>
            <a:custGeom>
              <a:avLst/>
              <a:gdLst/>
              <a:ahLst/>
              <a:cxnLst/>
              <a:rect l="l" t="t" r="r" b="b"/>
              <a:pathLst>
                <a:path w="807107" h="651811">
                  <a:moveTo>
                    <a:pt x="86739" y="0"/>
                  </a:moveTo>
                  <a:lnTo>
                    <a:pt x="720367" y="0"/>
                  </a:lnTo>
                  <a:cubicBezTo>
                    <a:pt x="768272" y="0"/>
                    <a:pt x="807107" y="38834"/>
                    <a:pt x="807107" y="86739"/>
                  </a:cubicBezTo>
                  <a:lnTo>
                    <a:pt x="807107" y="565072"/>
                  </a:lnTo>
                  <a:cubicBezTo>
                    <a:pt x="807107" y="612977"/>
                    <a:pt x="768272" y="651811"/>
                    <a:pt x="720367" y="651811"/>
                  </a:cubicBezTo>
                  <a:lnTo>
                    <a:pt x="86739" y="651811"/>
                  </a:lnTo>
                  <a:cubicBezTo>
                    <a:pt x="38834" y="651811"/>
                    <a:pt x="0" y="612977"/>
                    <a:pt x="0" y="565072"/>
                  </a:cubicBezTo>
                  <a:lnTo>
                    <a:pt x="0" y="86739"/>
                  </a:lnTo>
                  <a:cubicBezTo>
                    <a:pt x="0" y="38834"/>
                    <a:pt x="38834" y="0"/>
                    <a:pt x="8673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3" name="TextBox 7">
              <a:extLst>
                <a:ext uri="{FF2B5EF4-FFF2-40B4-BE49-F238E27FC236}">
                  <a16:creationId xmlns:a16="http://schemas.microsoft.com/office/drawing/2014/main" id="{B521FD47-4569-675C-A4D8-219D9C7737EA}"/>
                </a:ext>
              </a:extLst>
            </p:cNvPr>
            <p:cNvSpPr txBox="1"/>
            <p:nvPr/>
          </p:nvSpPr>
          <p:spPr>
            <a:xfrm>
              <a:off x="0" y="-47625"/>
              <a:ext cx="807107" cy="6994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4" name="TextBox 19">
            <a:extLst>
              <a:ext uri="{FF2B5EF4-FFF2-40B4-BE49-F238E27FC236}">
                <a16:creationId xmlns:a16="http://schemas.microsoft.com/office/drawing/2014/main" id="{CEEB3FAB-3EB1-B776-132A-CE28C871EB82}"/>
              </a:ext>
            </a:extLst>
          </p:cNvPr>
          <p:cNvSpPr txBox="1"/>
          <p:nvPr/>
        </p:nvSpPr>
        <p:spPr>
          <a:xfrm>
            <a:off x="11125200" y="2623456"/>
            <a:ext cx="4161781" cy="66603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 algn="l">
              <a:lnSpc>
                <a:spcPts val="294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sr-Latn-RS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Paralelizovani kod </a:t>
            </a:r>
            <a:r>
              <a:rPr lang="sr-Latn-RS" b="1" dirty="0">
                <a:solidFill>
                  <a:srgbClr val="EDC1E4"/>
                </a:solidFill>
                <a:latin typeface="Kollektif"/>
                <a:ea typeface="Kollektif"/>
                <a:cs typeface="Kollektif"/>
                <a:sym typeface="Kollektif"/>
              </a:rPr>
              <a:t>koristi CuPy</a:t>
            </a:r>
            <a:r>
              <a:rPr lang="sr-Latn-RS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, biblioteku za GPU računanje, kako bi se ubrzale operacije nad nizovima</a:t>
            </a:r>
            <a:endParaRPr lang="en-US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  <a:p>
            <a:pPr marL="0" lvl="1" algn="l">
              <a:lnSpc>
                <a:spcPts val="2940"/>
              </a:lnSpc>
              <a:spcBef>
                <a:spcPct val="0"/>
              </a:spcBef>
            </a:pPr>
            <a:endParaRPr lang="sr-Latn-RS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  <a:p>
            <a:pPr marL="342900" lvl="1" indent="-342900" algn="l">
              <a:lnSpc>
                <a:spcPts val="294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b="1" u="none" strike="noStrike" dirty="0" err="1">
                <a:solidFill>
                  <a:srgbClr val="EDC1E4"/>
                </a:solidFill>
                <a:latin typeface="Kollektif"/>
                <a:ea typeface="Kollektif"/>
                <a:cs typeface="Kollektif"/>
                <a:sym typeface="Kollektif"/>
              </a:rPr>
              <a:t>min_key</a:t>
            </a:r>
            <a:r>
              <a:rPr lang="en-US" b="1" u="none" strike="noStrike" dirty="0">
                <a:solidFill>
                  <a:srgbClr val="EDC1E4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b="1" u="none" strike="noStrike" dirty="0" err="1">
                <a:solidFill>
                  <a:srgbClr val="EDC1E4"/>
                </a:solidFill>
                <a:latin typeface="Kollektif"/>
                <a:ea typeface="Kollektif"/>
                <a:cs typeface="Kollektif"/>
                <a:sym typeface="Kollektif"/>
              </a:rPr>
              <a:t>koristi</a:t>
            </a:r>
            <a:r>
              <a:rPr lang="en-US" b="1" u="none" strike="noStrike" dirty="0">
                <a:solidFill>
                  <a:srgbClr val="EDC1E4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b="1" u="none" strike="noStrike" dirty="0" err="1">
                <a:solidFill>
                  <a:srgbClr val="EDC1E4"/>
                </a:solidFill>
                <a:latin typeface="Kollektif"/>
                <a:ea typeface="Kollektif"/>
                <a:cs typeface="Kollektif"/>
                <a:sym typeface="Kollektif"/>
              </a:rPr>
              <a:t>CuPy</a:t>
            </a:r>
            <a:r>
              <a:rPr lang="en-US" b="1" u="none" strike="noStrike" dirty="0">
                <a:solidFill>
                  <a:srgbClr val="EDC1E4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b="1" u="none" strike="noStrike" dirty="0" err="1">
                <a:solidFill>
                  <a:srgbClr val="EDC1E4"/>
                </a:solidFill>
                <a:latin typeface="Kollektif"/>
                <a:ea typeface="Kollektif"/>
                <a:cs typeface="Kollektif"/>
                <a:sym typeface="Kollektif"/>
              </a:rPr>
              <a:t>funkciju</a:t>
            </a:r>
            <a:r>
              <a:rPr lang="en-US" b="1" u="none" strike="noStrike" dirty="0">
                <a:solidFill>
                  <a:srgbClr val="EDC1E4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cp.argmin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da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istovremeno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traži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minimalni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element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na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GPU-u,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čime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se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značajno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ubrzava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process</a:t>
            </a:r>
          </a:p>
          <a:p>
            <a:pPr marL="0" lvl="1" algn="l">
              <a:lnSpc>
                <a:spcPts val="2940"/>
              </a:lnSpc>
              <a:spcBef>
                <a:spcPct val="0"/>
              </a:spcBef>
            </a:pPr>
            <a:endParaRPr lang="en-US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  <a:p>
            <a:pPr marL="342900" lvl="1" indent="-342900" algn="l">
              <a:lnSpc>
                <a:spcPts val="294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fi-FI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Paralelizovana verzija </a:t>
            </a:r>
            <a:r>
              <a:rPr lang="fi-FI" u="none" strike="noStrike" dirty="0">
                <a:solidFill>
                  <a:srgbClr val="EDC1E4"/>
                </a:solidFill>
                <a:latin typeface="Kollektif"/>
                <a:ea typeface="Kollektif"/>
                <a:cs typeface="Kollektif"/>
                <a:sym typeface="Kollektif"/>
              </a:rPr>
              <a:t>”</a:t>
            </a:r>
            <a:r>
              <a:rPr lang="fi-FI" b="1" u="none" strike="noStrike" dirty="0">
                <a:solidFill>
                  <a:srgbClr val="EDC1E4"/>
                </a:solidFill>
                <a:latin typeface="Kollektif"/>
                <a:ea typeface="Kollektif"/>
                <a:cs typeface="Kollektif"/>
                <a:sym typeface="Kollektif"/>
              </a:rPr>
              <a:t>koristi maskiranje na GPU-u” </a:t>
            </a:r>
            <a:r>
              <a:rPr lang="fi-FI" u="none" strike="noStrike" dirty="0">
                <a:latin typeface="Kollektif"/>
                <a:ea typeface="Kollektif"/>
                <a:cs typeface="Kollektif"/>
                <a:sym typeface="Kollektif"/>
              </a:rPr>
              <a:t>koristi logičku operaciju where da ažurira ključ i from_vertex niz simultano za više čvorova</a:t>
            </a:r>
          </a:p>
          <a:p>
            <a:pPr marL="0" lvl="1" algn="l">
              <a:lnSpc>
                <a:spcPts val="2940"/>
              </a:lnSpc>
              <a:spcBef>
                <a:spcPct val="0"/>
              </a:spcBef>
            </a:pPr>
            <a:endParaRPr lang="fi-FI" u="none" strike="noStrike" dirty="0">
              <a:latin typeface="Kollektif"/>
              <a:ea typeface="Kollektif"/>
              <a:cs typeface="Kollektif"/>
              <a:sym typeface="Kollektif"/>
            </a:endParaRPr>
          </a:p>
          <a:p>
            <a:pPr marL="342900" lvl="1" indent="-342900" algn="l">
              <a:lnSpc>
                <a:spcPts val="294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u="none" strike="noStrike" dirty="0" err="1">
                <a:latin typeface="Kollektif"/>
                <a:ea typeface="Kollektif"/>
                <a:cs typeface="Kollektif"/>
                <a:sym typeface="Kollektif"/>
              </a:rPr>
              <a:t>Paralelizovani</a:t>
            </a:r>
            <a:r>
              <a:rPr lang="en-US" u="none" strike="noStrike" dirty="0"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latin typeface="Kollektif"/>
                <a:ea typeface="Kollektif"/>
                <a:cs typeface="Kollektif"/>
                <a:sym typeface="Kollektif"/>
              </a:rPr>
              <a:t>kod</a:t>
            </a:r>
            <a:r>
              <a:rPr lang="en-US" u="none" strike="noStrike" dirty="0"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latin typeface="Kollektif"/>
                <a:ea typeface="Kollektif"/>
                <a:cs typeface="Kollektif"/>
                <a:sym typeface="Kollektif"/>
              </a:rPr>
              <a:t>iskorištava</a:t>
            </a:r>
            <a:r>
              <a:rPr lang="en-US" dirty="0"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latin typeface="Kollektif"/>
                <a:ea typeface="Kollektif"/>
                <a:cs typeface="Kollektif"/>
                <a:sym typeface="Kollektif"/>
              </a:rPr>
              <a:t>simultane</a:t>
            </a:r>
            <a:r>
              <a:rPr lang="en-US" u="none" strike="noStrike" dirty="0"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latin typeface="Kollektif"/>
                <a:ea typeface="Kollektif"/>
                <a:cs typeface="Kollektif"/>
                <a:sym typeface="Kollektif"/>
              </a:rPr>
              <a:t>operacije</a:t>
            </a:r>
            <a:r>
              <a:rPr lang="en-US" u="none" strike="noStrike" dirty="0"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latin typeface="Kollektif"/>
                <a:ea typeface="Kollektif"/>
                <a:cs typeface="Kollektif"/>
                <a:sym typeface="Kollektif"/>
              </a:rPr>
              <a:t>na</a:t>
            </a:r>
            <a:r>
              <a:rPr lang="en-US" u="none" strike="noStrike" dirty="0">
                <a:latin typeface="Kollektif"/>
                <a:ea typeface="Kollektif"/>
                <a:cs typeface="Kollektif"/>
                <a:sym typeface="Kollektif"/>
              </a:rPr>
              <a:t> GPU-u, </a:t>
            </a:r>
            <a:r>
              <a:rPr lang="en-US" u="none" strike="noStrike" dirty="0" err="1">
                <a:latin typeface="Kollektif"/>
                <a:ea typeface="Kollektif"/>
                <a:cs typeface="Kollektif"/>
                <a:sym typeface="Kollektif"/>
              </a:rPr>
              <a:t>smanjujući</a:t>
            </a:r>
            <a:r>
              <a:rPr lang="en-US" u="none" strike="noStrike" dirty="0"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latin typeface="Kollektif"/>
                <a:ea typeface="Kollektif"/>
                <a:cs typeface="Kollektif"/>
                <a:sym typeface="Kollektif"/>
              </a:rPr>
              <a:t>vrijeme</a:t>
            </a:r>
            <a:r>
              <a:rPr lang="en-US" u="none" strike="noStrike" dirty="0"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latin typeface="Kollektif"/>
                <a:ea typeface="Kollektif"/>
                <a:cs typeface="Kollektif"/>
                <a:sym typeface="Kollektif"/>
              </a:rPr>
              <a:t>izvršavanja</a:t>
            </a:r>
            <a:endParaRPr lang="en-US" u="none" strike="noStrike" dirty="0">
              <a:latin typeface="Kollektif"/>
              <a:ea typeface="Kollektif"/>
              <a:cs typeface="Kollektif"/>
              <a:sym typeface="Kollektif"/>
            </a:endParaRPr>
          </a:p>
        </p:txBody>
      </p:sp>
      <p:sp>
        <p:nvSpPr>
          <p:cNvPr id="15" name="TextBox 19">
            <a:extLst>
              <a:ext uri="{FF2B5EF4-FFF2-40B4-BE49-F238E27FC236}">
                <a16:creationId xmlns:a16="http://schemas.microsoft.com/office/drawing/2014/main" id="{E2FE3FC7-9422-62C4-5420-FD03164BFCAF}"/>
              </a:ext>
            </a:extLst>
          </p:cNvPr>
          <p:cNvSpPr txBox="1"/>
          <p:nvPr/>
        </p:nvSpPr>
        <p:spPr>
          <a:xfrm>
            <a:off x="2667000" y="2935973"/>
            <a:ext cx="4161781" cy="59165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 algn="l">
              <a:lnSpc>
                <a:spcPts val="294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K</a:t>
            </a:r>
            <a:r>
              <a:rPr lang="sr-Latn-RS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oristi </a:t>
            </a:r>
            <a:r>
              <a:rPr lang="sr-Latn-RS" b="1" i="1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standardne Python strukture podataka </a:t>
            </a:r>
            <a:r>
              <a:rPr lang="sr-Latn-RS" b="1" dirty="0">
                <a:solidFill>
                  <a:srgbClr val="FF33CC"/>
                </a:solidFill>
                <a:latin typeface="Kollektif"/>
                <a:ea typeface="Kollektif"/>
                <a:cs typeface="Kollektif"/>
                <a:sym typeface="Kollektif"/>
              </a:rPr>
              <a:t>(list i sys.maxsize)</a:t>
            </a:r>
            <a:r>
              <a:rPr lang="sr-Latn-RS" b="1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sr-Latn-RS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i radi sve operacije sekvencijalno</a:t>
            </a:r>
            <a:endParaRPr lang="en-US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  <a:p>
            <a:pPr marL="0" lvl="1" algn="l">
              <a:lnSpc>
                <a:spcPts val="2940"/>
              </a:lnSpc>
              <a:spcBef>
                <a:spcPct val="0"/>
              </a:spcBef>
            </a:pPr>
            <a:endParaRPr lang="sr-Latn-RS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  <a:p>
            <a:pPr marL="342900" lvl="1" indent="-342900" algn="l">
              <a:lnSpc>
                <a:spcPts val="294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Pronala</a:t>
            </a:r>
            <a:r>
              <a:rPr lang="sr-Latn-R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ženje minimalnog ključa(</a:t>
            </a:r>
            <a:r>
              <a:rPr lang="en-US" b="1" u="none" strike="noStrike" dirty="0" err="1">
                <a:solidFill>
                  <a:srgbClr val="FF33CC"/>
                </a:solidFill>
                <a:latin typeface="Kollektif"/>
                <a:ea typeface="Kollektif"/>
                <a:cs typeface="Kollektif"/>
                <a:sym typeface="Kollektif"/>
              </a:rPr>
              <a:t>funkcija</a:t>
            </a:r>
            <a:r>
              <a:rPr lang="en-US" b="1" u="none" strike="noStrike" dirty="0">
                <a:solidFill>
                  <a:srgbClr val="FF33CC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b="1" u="none" strike="noStrike" dirty="0" err="1">
                <a:solidFill>
                  <a:srgbClr val="FF33CC"/>
                </a:solidFill>
                <a:latin typeface="Kollektif"/>
                <a:ea typeface="Kollektif"/>
                <a:cs typeface="Kollektif"/>
                <a:sym typeface="Kollektif"/>
              </a:rPr>
              <a:t>min_keySEQ</a:t>
            </a:r>
            <a:r>
              <a:rPr lang="en-US" b="1" u="none" strike="noStrike" dirty="0">
                <a:solidFill>
                  <a:srgbClr val="FF33CC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iterira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kroz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cijeli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niz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key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i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traži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najmanju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vrijednost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sekvencijalno</a:t>
            </a:r>
            <a:r>
              <a:rPr lang="sr-Latn-R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)</a:t>
            </a:r>
            <a:endParaRPr lang="en-US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  <a:p>
            <a:pPr marL="0" lvl="1" algn="l">
              <a:lnSpc>
                <a:spcPts val="2940"/>
              </a:lnSpc>
              <a:spcBef>
                <a:spcPct val="0"/>
              </a:spcBef>
            </a:pPr>
            <a:endParaRPr lang="sr-Latn-RS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  <a:p>
            <a:pPr marL="342900" lvl="1" indent="-342900" algn="l">
              <a:lnSpc>
                <a:spcPts val="294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Ažuriranje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ključeva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i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veza</a:t>
            </a:r>
            <a:r>
              <a:rPr lang="sr-Latn-R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(provjeravajući da li treba ažurirati vrijednost key)</a:t>
            </a:r>
            <a:endParaRPr lang="en-US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  <a:p>
            <a:pPr marL="0" lvl="1" algn="l">
              <a:lnSpc>
                <a:spcPts val="2940"/>
              </a:lnSpc>
              <a:spcBef>
                <a:spcPct val="0"/>
              </a:spcBef>
            </a:pPr>
            <a:endParaRPr lang="en-US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  <a:p>
            <a:pPr marL="342900" lvl="1" indent="-342900" algn="l">
              <a:lnSpc>
                <a:spcPts val="294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Efikasnost</a:t>
            </a:r>
            <a:r>
              <a:rPr lang="en-US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(</a:t>
            </a:r>
            <a:r>
              <a:rPr lang="en-US" b="1" u="none" strike="noStrike" dirty="0" err="1">
                <a:solidFill>
                  <a:srgbClr val="FF33CC"/>
                </a:solidFill>
                <a:latin typeface="Kollektif"/>
                <a:ea typeface="Kollektif"/>
                <a:cs typeface="Kollektif"/>
                <a:sym typeface="Kollektif"/>
              </a:rPr>
              <a:t>Sekvencijalni</a:t>
            </a:r>
            <a:r>
              <a:rPr lang="en-US" b="1" u="none" strike="noStrike" dirty="0">
                <a:solidFill>
                  <a:srgbClr val="FF33CC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b="1" u="none" strike="noStrike" dirty="0" err="1">
                <a:solidFill>
                  <a:srgbClr val="FF33CC"/>
                </a:solidFill>
                <a:latin typeface="Kollektif"/>
                <a:ea typeface="Kollektif"/>
                <a:cs typeface="Kollektif"/>
                <a:sym typeface="Kollektif"/>
              </a:rPr>
              <a:t>kod</a:t>
            </a:r>
            <a:r>
              <a:rPr lang="en-US" b="1" u="none" strike="noStrike" dirty="0">
                <a:solidFill>
                  <a:srgbClr val="FF33CC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izvršava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sve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operacije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po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jedan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korak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,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što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može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biti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sporo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za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velike</a:t>
            </a:r>
            <a:r>
              <a:rPr lang="en-US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grafove</a:t>
            </a:r>
            <a:r>
              <a:rPr lang="en-US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)</a:t>
            </a:r>
            <a:endParaRPr lang="en-US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</p:spTree>
    <p:extLst>
      <p:ext uri="{BB962C8B-B14F-4D97-AF65-F5344CB8AC3E}">
        <p14:creationId xmlns:p14="http://schemas.microsoft.com/office/powerpoint/2010/main" val="3264651491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192000" y="-2552700"/>
            <a:ext cx="26629445" cy="22712698"/>
          </a:xfrm>
          <a:custGeom>
            <a:avLst/>
            <a:gdLst/>
            <a:ahLst/>
            <a:cxnLst/>
            <a:rect l="l" t="t" r="r" b="b"/>
            <a:pathLst>
              <a:path w="26629445" h="22712698">
                <a:moveTo>
                  <a:pt x="0" y="0"/>
                </a:moveTo>
                <a:lnTo>
                  <a:pt x="26629446" y="0"/>
                </a:lnTo>
                <a:lnTo>
                  <a:pt x="26629446" y="22712698"/>
                </a:lnTo>
                <a:lnTo>
                  <a:pt x="0" y="227126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</p:sp>
      <p:grpSp>
        <p:nvGrpSpPr>
          <p:cNvPr id="15" name="Group 5">
            <a:extLst>
              <a:ext uri="{FF2B5EF4-FFF2-40B4-BE49-F238E27FC236}">
                <a16:creationId xmlns:a16="http://schemas.microsoft.com/office/drawing/2014/main" id="{905F5FE9-DA3A-1827-67FE-0FC67D185390}"/>
              </a:ext>
            </a:extLst>
          </p:cNvPr>
          <p:cNvGrpSpPr/>
          <p:nvPr/>
        </p:nvGrpSpPr>
        <p:grpSpPr>
          <a:xfrm>
            <a:off x="762000" y="5448300"/>
            <a:ext cx="16840200" cy="3886199"/>
            <a:chOff x="0" y="0"/>
            <a:chExt cx="807107" cy="651811"/>
          </a:xfrm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D313DF96-F743-5BCC-0C4A-F1B89BB629A4}"/>
                </a:ext>
              </a:extLst>
            </p:cNvPr>
            <p:cNvSpPr/>
            <p:nvPr/>
          </p:nvSpPr>
          <p:spPr>
            <a:xfrm>
              <a:off x="0" y="0"/>
              <a:ext cx="807107" cy="651811"/>
            </a:xfrm>
            <a:custGeom>
              <a:avLst/>
              <a:gdLst/>
              <a:ahLst/>
              <a:cxnLst/>
              <a:rect l="l" t="t" r="r" b="b"/>
              <a:pathLst>
                <a:path w="807107" h="651811">
                  <a:moveTo>
                    <a:pt x="86739" y="0"/>
                  </a:moveTo>
                  <a:lnTo>
                    <a:pt x="720367" y="0"/>
                  </a:lnTo>
                  <a:cubicBezTo>
                    <a:pt x="768272" y="0"/>
                    <a:pt x="807107" y="38834"/>
                    <a:pt x="807107" y="86739"/>
                  </a:cubicBezTo>
                  <a:lnTo>
                    <a:pt x="807107" y="565072"/>
                  </a:lnTo>
                  <a:cubicBezTo>
                    <a:pt x="807107" y="612977"/>
                    <a:pt x="768272" y="651811"/>
                    <a:pt x="720367" y="651811"/>
                  </a:cubicBezTo>
                  <a:lnTo>
                    <a:pt x="86739" y="651811"/>
                  </a:lnTo>
                  <a:cubicBezTo>
                    <a:pt x="38834" y="651811"/>
                    <a:pt x="0" y="612977"/>
                    <a:pt x="0" y="565072"/>
                  </a:cubicBezTo>
                  <a:lnTo>
                    <a:pt x="0" y="86739"/>
                  </a:lnTo>
                  <a:cubicBezTo>
                    <a:pt x="0" y="38834"/>
                    <a:pt x="38834" y="0"/>
                    <a:pt x="8673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7" name="TextBox 7">
              <a:extLst>
                <a:ext uri="{FF2B5EF4-FFF2-40B4-BE49-F238E27FC236}">
                  <a16:creationId xmlns:a16="http://schemas.microsoft.com/office/drawing/2014/main" id="{1F7F83C5-BC20-EBD7-5BF1-BE18822753F2}"/>
                </a:ext>
              </a:extLst>
            </p:cNvPr>
            <p:cNvSpPr txBox="1"/>
            <p:nvPr/>
          </p:nvSpPr>
          <p:spPr>
            <a:xfrm>
              <a:off x="0" y="-47625"/>
              <a:ext cx="807107" cy="6994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0DC1E9B6-EE52-FEDB-3CDB-F07C8B519E0E}"/>
              </a:ext>
            </a:extLst>
          </p:cNvPr>
          <p:cNvSpPr txBox="1"/>
          <p:nvPr/>
        </p:nvSpPr>
        <p:spPr>
          <a:xfrm>
            <a:off x="2514600" y="6017336"/>
            <a:ext cx="15240000" cy="27481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50000"/>
              </a:lnSpc>
              <a:spcBef>
                <a:spcPts val="600"/>
              </a:spcBef>
            </a:pPr>
            <a:r>
              <a:rPr lang="en-US" sz="4000" dirty="0">
                <a:effectLst/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🔹 </a:t>
            </a:r>
            <a:r>
              <a:rPr lang="en-US" sz="40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O(V²)</a:t>
            </a:r>
            <a:r>
              <a:rPr lang="sr-Latn-RS" sz="4000" b="1" dirty="0"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 </a:t>
            </a:r>
            <a:r>
              <a:rPr lang="en-US" sz="4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koristi</a:t>
            </a:r>
            <a:r>
              <a:rPr lang="en-US" sz="40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kod</a:t>
            </a:r>
            <a:r>
              <a:rPr lang="en-US" sz="40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gust</a:t>
            </a:r>
            <a:r>
              <a:rPr lang="sr-Latn-ME" sz="40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ih</a:t>
            </a:r>
            <a:r>
              <a:rPr lang="en-US" sz="40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graf</a:t>
            </a:r>
            <a:r>
              <a:rPr lang="sr-Latn-ME" sz="40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ova</a:t>
            </a:r>
            <a:r>
              <a:rPr lang="en-US" sz="40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4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mnogo</a:t>
            </a:r>
            <a:r>
              <a:rPr lang="en-US" sz="40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grana).</a:t>
            </a:r>
            <a:br>
              <a:rPr lang="en-US" sz="40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>
                <a:effectLst/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🔹</a:t>
            </a:r>
            <a:r>
              <a:rPr lang="en-US" sz="40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O(E log V)</a:t>
            </a:r>
            <a:r>
              <a:rPr lang="en-US" sz="40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je </a:t>
            </a:r>
            <a:r>
              <a:rPr lang="en-US" sz="4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optimalno</a:t>
            </a:r>
            <a:r>
              <a:rPr lang="en-US" sz="40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kada</a:t>
            </a:r>
            <a:r>
              <a:rPr lang="en-US" sz="40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koristimo</a:t>
            </a:r>
            <a:r>
              <a:rPr lang="en-US" sz="40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min-heap</a:t>
            </a:r>
            <a:br>
              <a:rPr lang="en-US" sz="40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C4AADD-E46C-DA7A-2BEC-786739BA7C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2019300"/>
            <a:ext cx="14616374" cy="209772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F66393-C2FF-2D0A-2A3C-6975759ABD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981178E-B70A-6D7C-39A6-41869E261A42}"/>
              </a:ext>
            </a:extLst>
          </p:cNvPr>
          <p:cNvSpPr/>
          <p:nvPr/>
        </p:nvSpPr>
        <p:spPr>
          <a:xfrm>
            <a:off x="-12192000" y="-2552700"/>
            <a:ext cx="26629445" cy="22712698"/>
          </a:xfrm>
          <a:custGeom>
            <a:avLst/>
            <a:gdLst/>
            <a:ahLst/>
            <a:cxnLst/>
            <a:rect l="l" t="t" r="r" b="b"/>
            <a:pathLst>
              <a:path w="26629445" h="22712698">
                <a:moveTo>
                  <a:pt x="0" y="0"/>
                </a:moveTo>
                <a:lnTo>
                  <a:pt x="26629446" y="0"/>
                </a:lnTo>
                <a:lnTo>
                  <a:pt x="26629446" y="22712698"/>
                </a:lnTo>
                <a:lnTo>
                  <a:pt x="0" y="227126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B0669A-3A77-5BE4-A3E2-559634D2360A}"/>
              </a:ext>
            </a:extLst>
          </p:cNvPr>
          <p:cNvSpPr txBox="1"/>
          <p:nvPr/>
        </p:nvSpPr>
        <p:spPr>
          <a:xfrm>
            <a:off x="6485911" y="234067"/>
            <a:ext cx="5392377" cy="1436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lnSpc>
                <a:spcPct val="150000"/>
              </a:lnSpc>
              <a:spcBef>
                <a:spcPts val="600"/>
              </a:spcBef>
            </a:pPr>
            <a:r>
              <a:rPr lang="en-US" sz="6600" dirty="0"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REZULTATI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3F1B830-B81A-058E-CEDF-6A62EE0A7C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7585615"/>
              </p:ext>
            </p:extLst>
          </p:nvPr>
        </p:nvGraphicFramePr>
        <p:xfrm>
          <a:off x="2933699" y="1790700"/>
          <a:ext cx="12496800" cy="64316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165600">
                  <a:extLst>
                    <a:ext uri="{9D8B030D-6E8A-4147-A177-3AD203B41FA5}">
                      <a16:colId xmlns:a16="http://schemas.microsoft.com/office/drawing/2014/main" val="4260156651"/>
                    </a:ext>
                  </a:extLst>
                </a:gridCol>
                <a:gridCol w="4165600">
                  <a:extLst>
                    <a:ext uri="{9D8B030D-6E8A-4147-A177-3AD203B41FA5}">
                      <a16:colId xmlns:a16="http://schemas.microsoft.com/office/drawing/2014/main" val="2518810660"/>
                    </a:ext>
                  </a:extLst>
                </a:gridCol>
                <a:gridCol w="4165600">
                  <a:extLst>
                    <a:ext uri="{9D8B030D-6E8A-4147-A177-3AD203B41FA5}">
                      <a16:colId xmlns:a16="http://schemas.microsoft.com/office/drawing/2014/main" val="3456882791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ctr"/>
                      <a:r>
                        <a:rPr lang="sr-Latn-RS" dirty="0"/>
                        <a:t>Broj čvorova</a:t>
                      </a:r>
                      <a:endParaRPr lang="en-US" dirty="0"/>
                    </a:p>
                  </a:txBody>
                  <a:tcPr>
                    <a:solidFill>
                      <a:srgbClr val="2A587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RS" dirty="0"/>
                        <a:t>SEKVENCIJALNI</a:t>
                      </a:r>
                      <a:endParaRPr lang="en-US" dirty="0"/>
                    </a:p>
                  </a:txBody>
                  <a:tcPr>
                    <a:solidFill>
                      <a:srgbClr val="2A587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RS" dirty="0"/>
                        <a:t>PARALELIZOVANI</a:t>
                      </a:r>
                      <a:endParaRPr lang="en-US" dirty="0"/>
                    </a:p>
                  </a:txBody>
                  <a:tcPr>
                    <a:solidFill>
                      <a:srgbClr val="2A587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04304"/>
                  </a:ext>
                </a:extLst>
              </a:tr>
              <a:tr h="820840">
                <a:tc>
                  <a:txBody>
                    <a:bodyPr/>
                    <a:lstStyle/>
                    <a:p>
                      <a:pPr algn="ctr"/>
                      <a:r>
                        <a:rPr lang="sr-Latn-RS" dirty="0"/>
                        <a:t>500</a:t>
                      </a:r>
                      <a:endParaRPr lang="en-US" dirty="0"/>
                    </a:p>
                  </a:txBody>
                  <a:tcPr>
                    <a:solidFill>
                      <a:srgbClr val="2A587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RS" dirty="0"/>
                        <a:t>0.015s</a:t>
                      </a:r>
                      <a:endParaRPr lang="en-US" dirty="0"/>
                    </a:p>
                  </a:txBody>
                  <a:tcPr>
                    <a:solidFill>
                      <a:srgbClr val="2A587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RS" dirty="0"/>
                        <a:t>0.202s</a:t>
                      </a:r>
                      <a:endParaRPr lang="en-US" dirty="0"/>
                    </a:p>
                  </a:txBody>
                  <a:tcPr>
                    <a:solidFill>
                      <a:srgbClr val="2A587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1227782"/>
                  </a:ext>
                </a:extLst>
              </a:tr>
              <a:tr h="820840">
                <a:tc>
                  <a:txBody>
                    <a:bodyPr/>
                    <a:lstStyle/>
                    <a:p>
                      <a:pPr algn="ctr"/>
                      <a:r>
                        <a:rPr lang="sr-Latn-RS" dirty="0"/>
                        <a:t>1000</a:t>
                      </a:r>
                      <a:endParaRPr lang="en-US" dirty="0"/>
                    </a:p>
                  </a:txBody>
                  <a:tcPr>
                    <a:solidFill>
                      <a:srgbClr val="2A587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RS" dirty="0"/>
                        <a:t>0.062s</a:t>
                      </a:r>
                      <a:endParaRPr lang="en-US" dirty="0"/>
                    </a:p>
                  </a:txBody>
                  <a:tcPr>
                    <a:solidFill>
                      <a:srgbClr val="2A587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RS" dirty="0"/>
                        <a:t>0.447s</a:t>
                      </a:r>
                      <a:endParaRPr lang="en-US" dirty="0"/>
                    </a:p>
                  </a:txBody>
                  <a:tcPr>
                    <a:solidFill>
                      <a:srgbClr val="2A587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5879801"/>
                  </a:ext>
                </a:extLst>
              </a:tr>
              <a:tr h="820840">
                <a:tc>
                  <a:txBody>
                    <a:bodyPr/>
                    <a:lstStyle/>
                    <a:p>
                      <a:pPr algn="ctr"/>
                      <a:r>
                        <a:rPr lang="sr-Latn-RS" dirty="0"/>
                        <a:t>3000</a:t>
                      </a:r>
                      <a:endParaRPr lang="en-US" dirty="0"/>
                    </a:p>
                  </a:txBody>
                  <a:tcPr>
                    <a:solidFill>
                      <a:srgbClr val="2A587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RS" dirty="0"/>
                        <a:t>0.572s</a:t>
                      </a:r>
                      <a:endParaRPr lang="en-US" dirty="0"/>
                    </a:p>
                  </a:txBody>
                  <a:tcPr>
                    <a:solidFill>
                      <a:srgbClr val="2A587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RS" dirty="0"/>
                        <a:t>1.202s</a:t>
                      </a:r>
                      <a:endParaRPr lang="en-US" dirty="0"/>
                    </a:p>
                  </a:txBody>
                  <a:tcPr>
                    <a:solidFill>
                      <a:srgbClr val="2A587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4664780"/>
                  </a:ext>
                </a:extLst>
              </a:tr>
              <a:tr h="820840">
                <a:tc>
                  <a:txBody>
                    <a:bodyPr/>
                    <a:lstStyle/>
                    <a:p>
                      <a:pPr algn="ctr"/>
                      <a:r>
                        <a:rPr lang="sr-Latn-RS" dirty="0">
                          <a:solidFill>
                            <a:srgbClr val="FF0000"/>
                          </a:solidFill>
                        </a:rPr>
                        <a:t>6000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2A587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RS" dirty="0">
                          <a:solidFill>
                            <a:srgbClr val="FF0000"/>
                          </a:solidFill>
                        </a:rPr>
                        <a:t>2.475s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2A587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RS" dirty="0">
                          <a:solidFill>
                            <a:srgbClr val="FF0000"/>
                          </a:solidFill>
                        </a:rPr>
                        <a:t>2.413s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rgbClr val="2A587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021582"/>
                  </a:ext>
                </a:extLst>
              </a:tr>
              <a:tr h="820840">
                <a:tc>
                  <a:txBody>
                    <a:bodyPr/>
                    <a:lstStyle/>
                    <a:p>
                      <a:pPr algn="ctr"/>
                      <a:r>
                        <a:rPr lang="sr-Latn-RS" dirty="0"/>
                        <a:t>10000</a:t>
                      </a:r>
                      <a:endParaRPr lang="en-US" dirty="0"/>
                    </a:p>
                  </a:txBody>
                  <a:tcPr>
                    <a:solidFill>
                      <a:srgbClr val="2A587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RS" dirty="0"/>
                        <a:t>8.032s</a:t>
                      </a:r>
                      <a:endParaRPr lang="en-US" dirty="0"/>
                    </a:p>
                  </a:txBody>
                  <a:tcPr>
                    <a:solidFill>
                      <a:srgbClr val="2A587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RS" dirty="0"/>
                        <a:t>4.012s</a:t>
                      </a:r>
                      <a:endParaRPr lang="en-US" dirty="0"/>
                    </a:p>
                  </a:txBody>
                  <a:tcPr>
                    <a:solidFill>
                      <a:srgbClr val="2A587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2313313"/>
                  </a:ext>
                </a:extLst>
              </a:tr>
              <a:tr h="820840">
                <a:tc>
                  <a:txBody>
                    <a:bodyPr/>
                    <a:lstStyle/>
                    <a:p>
                      <a:pPr algn="ctr"/>
                      <a:r>
                        <a:rPr lang="sr-Latn-RS" dirty="0"/>
                        <a:t>20000</a:t>
                      </a:r>
                      <a:endParaRPr lang="en-US" dirty="0"/>
                    </a:p>
                  </a:txBody>
                  <a:tcPr>
                    <a:solidFill>
                      <a:srgbClr val="2A587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RS" dirty="0"/>
                        <a:t>88.497s</a:t>
                      </a:r>
                      <a:endParaRPr lang="en-US" dirty="0"/>
                    </a:p>
                  </a:txBody>
                  <a:tcPr>
                    <a:solidFill>
                      <a:srgbClr val="2A587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Latn-RS" dirty="0"/>
                        <a:t>9.435s</a:t>
                      </a:r>
                      <a:endParaRPr lang="en-US" dirty="0"/>
                    </a:p>
                  </a:txBody>
                  <a:tcPr>
                    <a:solidFill>
                      <a:srgbClr val="2A587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477506"/>
                  </a:ext>
                </a:extLst>
              </a:tr>
              <a:tr h="820840">
                <a:tc>
                  <a:txBody>
                    <a:bodyPr/>
                    <a:lstStyle/>
                    <a:p>
                      <a:pPr algn="ctr"/>
                      <a:r>
                        <a:rPr lang="sr-Latn-RS" dirty="0"/>
                        <a:t>25000</a:t>
                      </a:r>
                      <a:endParaRPr lang="en-US" dirty="0"/>
                    </a:p>
                  </a:txBody>
                  <a:tcPr>
                    <a:solidFill>
                      <a:srgbClr val="2A587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135.248s</a:t>
                      </a:r>
                    </a:p>
                  </a:txBody>
                  <a:tcPr>
                    <a:solidFill>
                      <a:srgbClr val="2A587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14.899s</a:t>
                      </a:r>
                    </a:p>
                  </a:txBody>
                  <a:tcPr>
                    <a:solidFill>
                      <a:srgbClr val="2A587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456132"/>
                  </a:ext>
                </a:extLst>
              </a:tr>
            </a:tbl>
          </a:graphicData>
        </a:graphic>
      </p:graphicFrame>
      <p:sp>
        <p:nvSpPr>
          <p:cNvPr id="7" name="TextBox 19">
            <a:extLst>
              <a:ext uri="{FF2B5EF4-FFF2-40B4-BE49-F238E27FC236}">
                <a16:creationId xmlns:a16="http://schemas.microsoft.com/office/drawing/2014/main" id="{667FF0D3-8381-3A71-49A6-8DBB4E8F1703}"/>
              </a:ext>
            </a:extLst>
          </p:cNvPr>
          <p:cNvSpPr txBox="1"/>
          <p:nvPr/>
        </p:nvSpPr>
        <p:spPr>
          <a:xfrm>
            <a:off x="2364426" y="8807336"/>
            <a:ext cx="13635346" cy="3545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 algn="l">
              <a:lnSpc>
                <a:spcPts val="294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300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Radjeno</a:t>
            </a:r>
            <a:r>
              <a:rPr lang="en-US" sz="2300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en-US" sz="2300" u="none" strike="noStrike" dirty="0" err="1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na</a:t>
            </a:r>
            <a:r>
              <a:rPr lang="en-US" sz="2300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 ma</a:t>
            </a:r>
            <a:r>
              <a:rPr lang="sr-Latn-RS" sz="2300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šini</a:t>
            </a:r>
            <a:r>
              <a:rPr lang="en-US" sz="2300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: I7 12650H 10cores 16 Logical Processors 16gb RAM,RTX 3050 Ti 4gb GDDR6</a:t>
            </a:r>
          </a:p>
        </p:txBody>
      </p:sp>
    </p:spTree>
    <p:extLst>
      <p:ext uri="{BB962C8B-B14F-4D97-AF65-F5344CB8AC3E}">
        <p14:creationId xmlns:p14="http://schemas.microsoft.com/office/powerpoint/2010/main" val="661158275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29711" y="-248460"/>
            <a:ext cx="14828579" cy="10783920"/>
          </a:xfrm>
          <a:custGeom>
            <a:avLst/>
            <a:gdLst/>
            <a:ahLst/>
            <a:cxnLst/>
            <a:rect l="l" t="t" r="r" b="b"/>
            <a:pathLst>
              <a:path w="14828579" h="10783920">
                <a:moveTo>
                  <a:pt x="0" y="0"/>
                </a:moveTo>
                <a:lnTo>
                  <a:pt x="14828578" y="0"/>
                </a:lnTo>
                <a:lnTo>
                  <a:pt x="14828578" y="10783920"/>
                </a:lnTo>
                <a:lnTo>
                  <a:pt x="0" y="107839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698" b="-869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599002" y="1965035"/>
            <a:ext cx="7089997" cy="35645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712"/>
              </a:lnSpc>
              <a:spcBef>
                <a:spcPct val="0"/>
              </a:spcBef>
            </a:pPr>
            <a:r>
              <a:rPr lang="en-US" sz="26712" b="1" dirty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“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87812" y="3836179"/>
            <a:ext cx="11512375" cy="13336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400"/>
              </a:lnSpc>
              <a:spcBef>
                <a:spcPct val="0"/>
              </a:spcBef>
            </a:pPr>
            <a:r>
              <a:rPr lang="sr-Latn-RS" sz="11000" b="1" u="none" strike="noStrike" spc="-436" dirty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HVALA</a:t>
            </a:r>
            <a:endParaRPr lang="en-US" sz="11000" b="1" u="none" strike="noStrike" spc="-436" dirty="0">
              <a:solidFill>
                <a:srgbClr val="FFFFFF"/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</p:txBody>
      </p:sp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1790700"/>
            <a:ext cx="1623060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28700" y="3390900"/>
            <a:ext cx="1623060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1028700" y="5067300"/>
            <a:ext cx="1623060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1028700" y="6667500"/>
            <a:ext cx="1623060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>
            <a:off x="14531076" y="2019300"/>
            <a:ext cx="2728224" cy="1219200"/>
          </a:xfrm>
          <a:custGeom>
            <a:avLst/>
            <a:gdLst/>
            <a:ahLst/>
            <a:cxnLst/>
            <a:rect l="l" t="t" r="r" b="b"/>
            <a:pathLst>
              <a:path w="2728224" h="1345108">
                <a:moveTo>
                  <a:pt x="0" y="0"/>
                </a:moveTo>
                <a:lnTo>
                  <a:pt x="2728224" y="0"/>
                </a:lnTo>
                <a:lnTo>
                  <a:pt x="2728224" y="1345108"/>
                </a:lnTo>
                <a:lnTo>
                  <a:pt x="0" y="13451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124" t="-133599" r="-58325" b="-92134"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028700" y="2095500"/>
            <a:ext cx="8155223" cy="829945"/>
            <a:chOff x="0" y="-38100"/>
            <a:chExt cx="10873631" cy="1106593"/>
          </a:xfrm>
        </p:grpSpPr>
        <p:sp>
          <p:nvSpPr>
            <p:cNvPr id="9" name="TextBox 9"/>
            <p:cNvSpPr txBox="1"/>
            <p:nvPr/>
          </p:nvSpPr>
          <p:spPr>
            <a:xfrm>
              <a:off x="0" y="-38100"/>
              <a:ext cx="4408097" cy="64308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60"/>
                </a:lnSpc>
                <a:spcBef>
                  <a:spcPct val="0"/>
                </a:spcBef>
              </a:pPr>
              <a:r>
                <a:rPr lang="sr-Latn-RS" sz="3200" b="1" dirty="0">
                  <a:solidFill>
                    <a:srgbClr val="FFFFFF"/>
                  </a:solidFill>
                  <a:latin typeface="Kollektif Bold"/>
                  <a:ea typeface="Kollektif Bold"/>
                  <a:cs typeface="Kollektif Bold"/>
                  <a:sym typeface="Kollektif Bold"/>
                </a:rPr>
                <a:t>UVOD</a:t>
              </a:r>
              <a:endParaRPr lang="en-US" sz="3200" b="1" dirty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596688"/>
              <a:ext cx="10873631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 dirty="0" err="1">
                  <a:solidFill>
                    <a:srgbClr val="FFFFFF"/>
                  </a:solidFill>
                  <a:latin typeface="Kollektif"/>
                  <a:ea typeface="Kollektif"/>
                  <a:cs typeface="Kollektif"/>
                  <a:sym typeface="Kollektif"/>
                </a:rPr>
                <a:t>Osnovni</a:t>
              </a:r>
              <a:r>
                <a:rPr lang="en-US" sz="2100" dirty="0">
                  <a:solidFill>
                    <a:srgbClr val="FFFFFF"/>
                  </a:solidFill>
                  <a:latin typeface="Kollektif"/>
                  <a:ea typeface="Kollektif"/>
                  <a:cs typeface="Kollektif"/>
                  <a:sym typeface="Kollektif"/>
                </a:rPr>
                <a:t> </a:t>
              </a:r>
              <a:r>
                <a:rPr lang="en-US" sz="2100" dirty="0" err="1">
                  <a:solidFill>
                    <a:srgbClr val="FFFFFF"/>
                  </a:solidFill>
                  <a:latin typeface="Kollektif"/>
                  <a:ea typeface="Kollektif"/>
                  <a:cs typeface="Kollektif"/>
                  <a:sym typeface="Kollektif"/>
                </a:rPr>
                <a:t>pojmovi,definicije</a:t>
              </a:r>
              <a:r>
                <a:rPr lang="en-US" sz="2100" dirty="0">
                  <a:solidFill>
                    <a:srgbClr val="FFFFFF"/>
                  </a:solidFill>
                  <a:latin typeface="Kollektif"/>
                  <a:ea typeface="Kollektif"/>
                  <a:cs typeface="Kollektif"/>
                  <a:sym typeface="Kollektif"/>
                </a:rPr>
                <a:t> I SVOJSTVA </a:t>
              </a:r>
              <a:endParaRPr lang="en-US" sz="2100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endParaR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28700" y="647700"/>
            <a:ext cx="8591470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00"/>
              </a:lnSpc>
            </a:pPr>
            <a:r>
              <a:rPr lang="en-US" sz="7200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Sadr</a:t>
            </a:r>
            <a:r>
              <a:rPr lang="sr-Latn-RS" sz="7200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žaj</a:t>
            </a:r>
            <a:endParaRPr lang="en-US" sz="7200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grpSp>
        <p:nvGrpSpPr>
          <p:cNvPr id="12" name="Group 12"/>
          <p:cNvGrpSpPr/>
          <p:nvPr/>
        </p:nvGrpSpPr>
        <p:grpSpPr>
          <a:xfrm>
            <a:off x="1028700" y="3848100"/>
            <a:ext cx="8155223" cy="1020921"/>
            <a:chOff x="0" y="-38100"/>
            <a:chExt cx="10873631" cy="1361228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38100"/>
              <a:ext cx="10873630" cy="136122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60"/>
                </a:lnSpc>
                <a:spcBef>
                  <a:spcPct val="0"/>
                </a:spcBef>
              </a:pPr>
              <a:r>
                <a:rPr lang="sr-Latn-RS" sz="3200" b="1" dirty="0">
                  <a:solidFill>
                    <a:srgbClr val="FFFFFF"/>
                  </a:solidFill>
                  <a:latin typeface="Kollektif Bold"/>
                  <a:ea typeface="Kollektif Bold"/>
                  <a:cs typeface="Kollektif Bold"/>
                  <a:sym typeface="Kollektif Bold"/>
                </a:rPr>
                <a:t>SEKVENCIJALI PRIMOV ALGORITAM</a:t>
              </a:r>
            </a:p>
            <a:p>
              <a:pPr marL="0" lvl="0" indent="0" algn="just">
                <a:lnSpc>
                  <a:spcPts val="4160"/>
                </a:lnSpc>
                <a:spcBef>
                  <a:spcPct val="0"/>
                </a:spcBef>
              </a:pPr>
              <a:endParaRPr lang="en-US" sz="3200" b="1" dirty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endParaRP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596688"/>
              <a:ext cx="10873631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sr-Latn-RS" sz="2100" strike="noStrike" dirty="0">
                  <a:solidFill>
                    <a:srgbClr val="FFFFFF"/>
                  </a:solidFill>
                  <a:latin typeface="Kollektif"/>
                  <a:ea typeface="Kollektif"/>
                  <a:cs typeface="Kollektif"/>
                  <a:sym typeface="Kollektif"/>
                </a:rPr>
                <a:t>Grafički prikaz,Definicija,SEKVENCIJALNI KOD</a:t>
              </a:r>
              <a:endParaRPr lang="en-US" sz="2100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28700" y="5295900"/>
            <a:ext cx="8155223" cy="1134745"/>
            <a:chOff x="0" y="-444500"/>
            <a:chExt cx="10873631" cy="1512993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444500"/>
              <a:ext cx="10617200" cy="64308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60"/>
                </a:lnSpc>
                <a:spcBef>
                  <a:spcPct val="0"/>
                </a:spcBef>
              </a:pPr>
              <a:r>
                <a:rPr lang="en-US" sz="3200" b="1" dirty="0">
                  <a:solidFill>
                    <a:srgbClr val="FFFFFF"/>
                  </a:solidFill>
                  <a:latin typeface="Kollektif Bold"/>
                  <a:ea typeface="Kollektif Bold"/>
                  <a:cs typeface="Kollektif Bold"/>
                  <a:sym typeface="Kollektif Bold"/>
                </a:rPr>
                <a:t>PARALELIZOVANI PRIMOV ALGORITAM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596688"/>
              <a:ext cx="10873631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 lang="en-US" sz="2100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endParaRPr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028700" y="432599"/>
            <a:ext cx="1167557" cy="179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00"/>
              </a:lnSpc>
            </a:pPr>
            <a:endParaRPr lang="en-US" sz="1400" b="1" spc="-58" dirty="0">
              <a:solidFill>
                <a:srgbClr val="FFFFFF"/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6856943" y="432599"/>
            <a:ext cx="402357" cy="179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400"/>
              </a:lnSpc>
            </a:pPr>
            <a:endParaRPr lang="en-US" sz="1400" b="1" spc="-58" dirty="0">
              <a:solidFill>
                <a:srgbClr val="FFFFFF"/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8547981" y="432599"/>
            <a:ext cx="1192039" cy="1795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0"/>
              </a:lnSpc>
            </a:pPr>
            <a:endParaRPr lang="en-US" sz="1400" b="1" spc="-58" dirty="0">
              <a:solidFill>
                <a:srgbClr val="FFFFFF"/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</p:txBody>
      </p:sp>
      <p:sp>
        <p:nvSpPr>
          <p:cNvPr id="24" name="Freeform 24"/>
          <p:cNvSpPr/>
          <p:nvPr/>
        </p:nvSpPr>
        <p:spPr>
          <a:xfrm>
            <a:off x="14531076" y="3569792"/>
            <a:ext cx="2728224" cy="1345108"/>
          </a:xfrm>
          <a:custGeom>
            <a:avLst/>
            <a:gdLst/>
            <a:ahLst/>
            <a:cxnLst/>
            <a:rect l="l" t="t" r="r" b="b"/>
            <a:pathLst>
              <a:path w="2728224" h="1345108">
                <a:moveTo>
                  <a:pt x="0" y="0"/>
                </a:moveTo>
                <a:lnTo>
                  <a:pt x="2728224" y="0"/>
                </a:lnTo>
                <a:lnTo>
                  <a:pt x="2728224" y="1345107"/>
                </a:lnTo>
                <a:lnTo>
                  <a:pt x="0" y="13451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9228" t="-212086" r="-49065" b="-136194"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14531076" y="5219700"/>
            <a:ext cx="2728224" cy="1345108"/>
          </a:xfrm>
          <a:custGeom>
            <a:avLst/>
            <a:gdLst/>
            <a:ahLst/>
            <a:cxnLst/>
            <a:rect l="l" t="t" r="r" b="b"/>
            <a:pathLst>
              <a:path w="2728224" h="1345108">
                <a:moveTo>
                  <a:pt x="0" y="0"/>
                </a:moveTo>
                <a:lnTo>
                  <a:pt x="2728224" y="0"/>
                </a:lnTo>
                <a:lnTo>
                  <a:pt x="2728224" y="1345108"/>
                </a:lnTo>
                <a:lnTo>
                  <a:pt x="0" y="13451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9215" t="-131620" r="-67700" b="-160928"/>
            </a:stretch>
          </a:blipFill>
        </p:spPr>
      </p:sp>
      <p:sp>
        <p:nvSpPr>
          <p:cNvPr id="27" name="AutoShape 5">
            <a:extLst>
              <a:ext uri="{FF2B5EF4-FFF2-40B4-BE49-F238E27FC236}">
                <a16:creationId xmlns:a16="http://schemas.microsoft.com/office/drawing/2014/main" id="{8F78EBB5-7AA6-990F-6879-D92659B767DC}"/>
              </a:ext>
            </a:extLst>
          </p:cNvPr>
          <p:cNvSpPr/>
          <p:nvPr/>
        </p:nvSpPr>
        <p:spPr>
          <a:xfrm>
            <a:off x="990600" y="8039100"/>
            <a:ext cx="16230600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8" name="Freeform 24">
            <a:extLst>
              <a:ext uri="{FF2B5EF4-FFF2-40B4-BE49-F238E27FC236}">
                <a16:creationId xmlns:a16="http://schemas.microsoft.com/office/drawing/2014/main" id="{C96D5BC9-BD1C-AAFB-C1E8-F26B9776698A}"/>
              </a:ext>
            </a:extLst>
          </p:cNvPr>
          <p:cNvSpPr/>
          <p:nvPr/>
        </p:nvSpPr>
        <p:spPr>
          <a:xfrm>
            <a:off x="14531076" y="6770193"/>
            <a:ext cx="2690124" cy="1166214"/>
          </a:xfrm>
          <a:custGeom>
            <a:avLst/>
            <a:gdLst/>
            <a:ahLst/>
            <a:cxnLst/>
            <a:rect l="l" t="t" r="r" b="b"/>
            <a:pathLst>
              <a:path w="2728224" h="1345108">
                <a:moveTo>
                  <a:pt x="0" y="0"/>
                </a:moveTo>
                <a:lnTo>
                  <a:pt x="2728224" y="0"/>
                </a:lnTo>
                <a:lnTo>
                  <a:pt x="2728224" y="1345107"/>
                </a:lnTo>
                <a:lnTo>
                  <a:pt x="0" y="13451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9228" t="-212086" r="-49065" b="-136194"/>
            </a:stretch>
          </a:blipFill>
        </p:spPr>
      </p:sp>
      <p:grpSp>
        <p:nvGrpSpPr>
          <p:cNvPr id="29" name="Group 15">
            <a:extLst>
              <a:ext uri="{FF2B5EF4-FFF2-40B4-BE49-F238E27FC236}">
                <a16:creationId xmlns:a16="http://schemas.microsoft.com/office/drawing/2014/main" id="{DF6678DF-EEC8-FFDA-9D3A-27EF19FDE6DB}"/>
              </a:ext>
            </a:extLst>
          </p:cNvPr>
          <p:cNvGrpSpPr/>
          <p:nvPr/>
        </p:nvGrpSpPr>
        <p:grpSpPr>
          <a:xfrm>
            <a:off x="1028700" y="6999599"/>
            <a:ext cx="8648700" cy="1115701"/>
            <a:chOff x="-203200" y="-419107"/>
            <a:chExt cx="11531600" cy="1487600"/>
          </a:xfrm>
        </p:grpSpPr>
        <p:sp>
          <p:nvSpPr>
            <p:cNvPr id="30" name="TextBox 16">
              <a:extLst>
                <a:ext uri="{FF2B5EF4-FFF2-40B4-BE49-F238E27FC236}">
                  <a16:creationId xmlns:a16="http://schemas.microsoft.com/office/drawing/2014/main" id="{0D174A4F-AE39-F90C-1226-4A1A1659E6FC}"/>
                </a:ext>
              </a:extLst>
            </p:cNvPr>
            <p:cNvSpPr txBox="1"/>
            <p:nvPr/>
          </p:nvSpPr>
          <p:spPr>
            <a:xfrm>
              <a:off x="-203200" y="-419107"/>
              <a:ext cx="11531600" cy="6748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just">
                <a:lnSpc>
                  <a:spcPts val="4160"/>
                </a:lnSpc>
                <a:spcBef>
                  <a:spcPct val="0"/>
                </a:spcBef>
              </a:pPr>
              <a:r>
                <a:rPr lang="sr-Latn-RS" sz="3200" b="1" dirty="0">
                  <a:solidFill>
                    <a:srgbClr val="FFFFFF"/>
                  </a:solidFill>
                  <a:latin typeface="Kollektif Bold"/>
                  <a:ea typeface="Kollektif Bold"/>
                  <a:cs typeface="Kollektif Bold"/>
                  <a:sym typeface="Kollektif Bold"/>
                </a:rPr>
                <a:t>ANALIZA SLOŽENOSTI</a:t>
              </a:r>
              <a:endParaRPr lang="en-US" sz="3200" b="1" dirty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endParaRPr>
            </a:p>
          </p:txBody>
        </p:sp>
        <p:sp>
          <p:nvSpPr>
            <p:cNvPr id="31" name="TextBox 17">
              <a:extLst>
                <a:ext uri="{FF2B5EF4-FFF2-40B4-BE49-F238E27FC236}">
                  <a16:creationId xmlns:a16="http://schemas.microsoft.com/office/drawing/2014/main" id="{912223F1-4D5F-58BD-2405-3301631F0A62}"/>
                </a:ext>
              </a:extLst>
            </p:cNvPr>
            <p:cNvSpPr txBox="1"/>
            <p:nvPr/>
          </p:nvSpPr>
          <p:spPr>
            <a:xfrm>
              <a:off x="0" y="596688"/>
              <a:ext cx="10873631" cy="4718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40"/>
                </a:lnSpc>
              </a:pPr>
              <a:endParaRPr lang="en-US" sz="2100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endParaRPr>
            </a:p>
          </p:txBody>
        </p:sp>
      </p:grpSp>
      <p:sp>
        <p:nvSpPr>
          <p:cNvPr id="32" name="TextBox 17">
            <a:extLst>
              <a:ext uri="{FF2B5EF4-FFF2-40B4-BE49-F238E27FC236}">
                <a16:creationId xmlns:a16="http://schemas.microsoft.com/office/drawing/2014/main" id="{D91D85FB-DCF7-FE31-5663-39C3549F0692}"/>
              </a:ext>
            </a:extLst>
          </p:cNvPr>
          <p:cNvSpPr txBox="1"/>
          <p:nvPr/>
        </p:nvSpPr>
        <p:spPr>
          <a:xfrm>
            <a:off x="1066800" y="7581900"/>
            <a:ext cx="8155223" cy="353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sr-Latn-RS" sz="2100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Poredjenje (SEKVENCIJALNI vs PARALELNI)</a:t>
            </a:r>
            <a:endParaRPr lang="en-US" sz="2100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sp>
        <p:nvSpPr>
          <p:cNvPr id="33" name="TextBox 17">
            <a:extLst>
              <a:ext uri="{FF2B5EF4-FFF2-40B4-BE49-F238E27FC236}">
                <a16:creationId xmlns:a16="http://schemas.microsoft.com/office/drawing/2014/main" id="{6D607423-C235-B0D9-86B0-C409EB509A7A}"/>
              </a:ext>
            </a:extLst>
          </p:cNvPr>
          <p:cNvSpPr txBox="1"/>
          <p:nvPr/>
        </p:nvSpPr>
        <p:spPr>
          <a:xfrm>
            <a:off x="1064977" y="5829300"/>
            <a:ext cx="8155223" cy="353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sr-Latn-RS" sz="2100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Ukratko o ovoj nasoj paralelizaciji</a:t>
            </a:r>
            <a:r>
              <a:rPr lang="sr-Latn-RS" sz="2100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,PARALELIZOVANI KOD</a:t>
            </a:r>
            <a:endParaRPr lang="en-US" sz="2100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693583" y="-11224988"/>
            <a:ext cx="34111196" cy="27885902"/>
          </a:xfrm>
          <a:custGeom>
            <a:avLst/>
            <a:gdLst/>
            <a:ahLst/>
            <a:cxnLst/>
            <a:rect l="l" t="t" r="r" b="b"/>
            <a:pathLst>
              <a:path w="34111196" h="27885902">
                <a:moveTo>
                  <a:pt x="0" y="0"/>
                </a:moveTo>
                <a:lnTo>
                  <a:pt x="34111196" y="0"/>
                </a:lnTo>
                <a:lnTo>
                  <a:pt x="34111196" y="27885902"/>
                </a:lnTo>
                <a:lnTo>
                  <a:pt x="0" y="278859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TextBox 3"/>
          <p:cNvSpPr txBox="1"/>
          <p:nvPr/>
        </p:nvSpPr>
        <p:spPr>
          <a:xfrm>
            <a:off x="12573000" y="8039100"/>
            <a:ext cx="16230600" cy="20121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5094"/>
              </a:lnSpc>
              <a:spcBef>
                <a:spcPct val="0"/>
              </a:spcBef>
            </a:pPr>
            <a:r>
              <a:rPr lang="sr-Latn-RS" sz="15094" b="1" spc="-633" dirty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UVOD</a:t>
            </a:r>
            <a:endParaRPr lang="en-US" sz="15094" b="1" u="none" strike="noStrike" spc="-633" dirty="0">
              <a:solidFill>
                <a:srgbClr val="FFFFFF"/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14800" y="-1277293"/>
            <a:ext cx="17783324" cy="13471670"/>
          </a:xfrm>
          <a:custGeom>
            <a:avLst/>
            <a:gdLst/>
            <a:ahLst/>
            <a:cxnLst/>
            <a:rect l="l" t="t" r="r" b="b"/>
            <a:pathLst>
              <a:path w="15779408" h="13471670">
                <a:moveTo>
                  <a:pt x="0" y="0"/>
                </a:moveTo>
                <a:lnTo>
                  <a:pt x="15779408" y="0"/>
                </a:lnTo>
                <a:lnTo>
                  <a:pt x="15779408" y="13471670"/>
                </a:lnTo>
                <a:lnTo>
                  <a:pt x="0" y="134716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55272" y="3295943"/>
            <a:ext cx="8614128" cy="36951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sr-Latn-RS" sz="2100" b="1" u="none" strike="noStrike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Kollektif"/>
                <a:ea typeface="Kollektif"/>
                <a:cs typeface="Kollektif"/>
                <a:sym typeface="Kollektif"/>
              </a:rPr>
              <a:t>Razapinjuju</a:t>
            </a:r>
            <a:r>
              <a:rPr lang="sr-Latn-RS" sz="21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Kollektif"/>
                <a:ea typeface="Kollektif"/>
                <a:cs typeface="Kollektif"/>
                <a:sym typeface="Kollektif"/>
              </a:rPr>
              <a:t>će</a:t>
            </a:r>
            <a:r>
              <a:rPr lang="sr-Latn-RS" sz="2100" b="1" u="none" strike="noStrike" dirty="0">
                <a:solidFill>
                  <a:schemeClr val="tx2">
                    <a:lumMod val="60000"/>
                    <a:lumOff val="40000"/>
                  </a:schemeClr>
                </a:solidFill>
                <a:latin typeface="Kollektif"/>
                <a:ea typeface="Kollektif"/>
                <a:cs typeface="Kollektif"/>
                <a:sym typeface="Kollektif"/>
              </a:rPr>
              <a:t> stablo</a:t>
            </a:r>
            <a:r>
              <a:rPr lang="sr-Latn-RS" sz="2100" u="none" strike="noStrike" dirty="0">
                <a:solidFill>
                  <a:schemeClr val="tx2">
                    <a:lumMod val="60000"/>
                    <a:lumOff val="40000"/>
                  </a:schemeClr>
                </a:solidFill>
                <a:latin typeface="Kollektif"/>
                <a:ea typeface="Kollektif"/>
                <a:cs typeface="Kollektif"/>
                <a:sym typeface="Kollektif"/>
              </a:rPr>
              <a:t> </a:t>
            </a:r>
            <a:r>
              <a:rPr lang="sr-Latn-RS" sz="2100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– definisano kao podgraf nalik stablu povezanog neusmjerenog grafa koji uključuje sve čvorove grafa.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  <a:endParaRPr lang="sr-Latn-RS" sz="2100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sr-Latn-RS" sz="2100" b="1" u="none" strike="noStrike" dirty="0">
                <a:solidFill>
                  <a:schemeClr val="tx2">
                    <a:lumMod val="60000"/>
                    <a:lumOff val="40000"/>
                  </a:schemeClr>
                </a:solidFill>
                <a:latin typeface="Kollektif"/>
                <a:ea typeface="Kollektif"/>
                <a:cs typeface="Kollektif"/>
                <a:sym typeface="Kollektif"/>
              </a:rPr>
              <a:t>Minimalno razapinjujuće stablo </a:t>
            </a:r>
            <a:r>
              <a:rPr lang="sr-Latn-RS" sz="2100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– ima svojstva razapinjujućeg stabla sa dodatnim ograničenjima da ima minimalne moguće težine medju svim mogućim razapinjućim stablima.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  <a:endParaRPr lang="sr-Latn-RS" sz="2100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sr-Latn-RS" sz="2100" b="1" u="none" strike="noStrike" dirty="0">
                <a:solidFill>
                  <a:schemeClr val="tx2">
                    <a:lumMod val="60000"/>
                    <a:lumOff val="40000"/>
                  </a:schemeClr>
                </a:solidFill>
                <a:latin typeface="Kollektif"/>
                <a:ea typeface="Kollektif"/>
                <a:cs typeface="Kollektif"/>
                <a:sym typeface="Kollektif"/>
              </a:rPr>
              <a:t>Greedy algoritam </a:t>
            </a:r>
            <a:r>
              <a:rPr lang="sr-Latn-RS" sz="2100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– predstavljaju klase algoritama koji donose lokalno optimalne izbore u svakom koraku u nadi da će pronaći globalno optimalno rešenje.</a:t>
            </a:r>
            <a:endParaRPr lang="en-US" sz="2100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217E958A-5811-2F42-25DA-53EA297759EE}"/>
              </a:ext>
            </a:extLst>
          </p:cNvPr>
          <p:cNvGrpSpPr/>
          <p:nvPr/>
        </p:nvGrpSpPr>
        <p:grpSpPr>
          <a:xfrm>
            <a:off x="12668346" y="4356792"/>
            <a:ext cx="4705254" cy="2463108"/>
            <a:chOff x="0" y="0"/>
            <a:chExt cx="918941" cy="677529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0437EEC7-69F5-7C1B-D950-D374818C1C82}"/>
                </a:ext>
              </a:extLst>
            </p:cNvPr>
            <p:cNvSpPr/>
            <p:nvPr/>
          </p:nvSpPr>
          <p:spPr>
            <a:xfrm>
              <a:off x="0" y="0"/>
              <a:ext cx="918941" cy="677529"/>
            </a:xfrm>
            <a:custGeom>
              <a:avLst/>
              <a:gdLst/>
              <a:ahLst/>
              <a:cxnLst/>
              <a:rect l="l" t="t" r="r" b="b"/>
              <a:pathLst>
                <a:path w="918941" h="677529">
                  <a:moveTo>
                    <a:pt x="76183" y="0"/>
                  </a:moveTo>
                  <a:lnTo>
                    <a:pt x="842758" y="0"/>
                  </a:lnTo>
                  <a:cubicBezTo>
                    <a:pt x="884833" y="0"/>
                    <a:pt x="918941" y="34108"/>
                    <a:pt x="918941" y="76183"/>
                  </a:cubicBezTo>
                  <a:lnTo>
                    <a:pt x="918941" y="601346"/>
                  </a:lnTo>
                  <a:cubicBezTo>
                    <a:pt x="918941" y="643421"/>
                    <a:pt x="884833" y="677529"/>
                    <a:pt x="842758" y="677529"/>
                  </a:cubicBezTo>
                  <a:lnTo>
                    <a:pt x="76183" y="677529"/>
                  </a:lnTo>
                  <a:cubicBezTo>
                    <a:pt x="34108" y="677529"/>
                    <a:pt x="0" y="643421"/>
                    <a:pt x="0" y="601346"/>
                  </a:cubicBezTo>
                  <a:lnTo>
                    <a:pt x="0" y="76183"/>
                  </a:lnTo>
                  <a:cubicBezTo>
                    <a:pt x="0" y="34108"/>
                    <a:pt x="34108" y="0"/>
                    <a:pt x="7618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1BD43CD-9AA5-6570-4ACC-42CF8942772B}"/>
                </a:ext>
              </a:extLst>
            </p:cNvPr>
            <p:cNvSpPr txBox="1"/>
            <p:nvPr/>
          </p:nvSpPr>
          <p:spPr>
            <a:xfrm>
              <a:off x="0" y="-47625"/>
              <a:ext cx="918941" cy="7251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0E4FCE63-CBC8-05C0-D8D8-600CE31F5D20}"/>
              </a:ext>
            </a:extLst>
          </p:cNvPr>
          <p:cNvSpPr txBox="1"/>
          <p:nvPr/>
        </p:nvSpPr>
        <p:spPr>
          <a:xfrm>
            <a:off x="555272" y="556890"/>
            <a:ext cx="16096514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7200"/>
              </a:lnSpc>
              <a:spcBef>
                <a:spcPct val="0"/>
              </a:spcBef>
            </a:pPr>
            <a:r>
              <a:rPr lang="en-US" sz="7200" u="none" strike="noStrike" dirty="0">
                <a:solidFill>
                  <a:schemeClr val="tx2">
                    <a:lumMod val="60000"/>
                    <a:lumOff val="40000"/>
                  </a:schemeClr>
                </a:solidFill>
                <a:latin typeface="Kollektif"/>
                <a:ea typeface="Kollektif"/>
                <a:cs typeface="Kollektif"/>
                <a:sym typeface="Kollektif"/>
              </a:rPr>
              <a:t>OSNOVNI  POJMOVI  I  </a:t>
            </a:r>
            <a:r>
              <a:rPr lang="sr-Latn-RS" sz="7200" u="none" strike="noStrike" dirty="0">
                <a:solidFill>
                  <a:schemeClr val="tx2">
                    <a:lumMod val="60000"/>
                    <a:lumOff val="40000"/>
                  </a:schemeClr>
                </a:solidFill>
                <a:latin typeface="Kollektif"/>
                <a:ea typeface="Kollektif"/>
                <a:cs typeface="Kollektif"/>
                <a:sym typeface="Kollektif"/>
              </a:rPr>
              <a:t>SVOJSTVA</a:t>
            </a:r>
            <a:endParaRPr lang="en-US" sz="7200" u="none" strike="noStrike" dirty="0">
              <a:solidFill>
                <a:schemeClr val="tx2">
                  <a:lumMod val="60000"/>
                  <a:lumOff val="40000"/>
                </a:schemeClr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grpSp>
        <p:nvGrpSpPr>
          <p:cNvPr id="8" name="Group 11">
            <a:extLst>
              <a:ext uri="{FF2B5EF4-FFF2-40B4-BE49-F238E27FC236}">
                <a16:creationId xmlns:a16="http://schemas.microsoft.com/office/drawing/2014/main" id="{1F6AF66E-2045-E521-2AB4-987634B7A5FC}"/>
              </a:ext>
            </a:extLst>
          </p:cNvPr>
          <p:cNvGrpSpPr/>
          <p:nvPr/>
        </p:nvGrpSpPr>
        <p:grpSpPr>
          <a:xfrm>
            <a:off x="10115454" y="7017368"/>
            <a:ext cx="4705254" cy="2621932"/>
            <a:chOff x="0" y="0"/>
            <a:chExt cx="918941" cy="677529"/>
          </a:xfrm>
        </p:grpSpPr>
        <p:sp>
          <p:nvSpPr>
            <p:cNvPr id="9" name="Freeform 12">
              <a:extLst>
                <a:ext uri="{FF2B5EF4-FFF2-40B4-BE49-F238E27FC236}">
                  <a16:creationId xmlns:a16="http://schemas.microsoft.com/office/drawing/2014/main" id="{E405A4B8-19B2-219E-6E75-02B35AFC6A04}"/>
                </a:ext>
              </a:extLst>
            </p:cNvPr>
            <p:cNvSpPr/>
            <p:nvPr/>
          </p:nvSpPr>
          <p:spPr>
            <a:xfrm>
              <a:off x="0" y="0"/>
              <a:ext cx="918941" cy="677529"/>
            </a:xfrm>
            <a:custGeom>
              <a:avLst/>
              <a:gdLst/>
              <a:ahLst/>
              <a:cxnLst/>
              <a:rect l="l" t="t" r="r" b="b"/>
              <a:pathLst>
                <a:path w="918941" h="677529">
                  <a:moveTo>
                    <a:pt x="76183" y="0"/>
                  </a:moveTo>
                  <a:lnTo>
                    <a:pt x="842758" y="0"/>
                  </a:lnTo>
                  <a:cubicBezTo>
                    <a:pt x="884833" y="0"/>
                    <a:pt x="918941" y="34108"/>
                    <a:pt x="918941" y="76183"/>
                  </a:cubicBezTo>
                  <a:lnTo>
                    <a:pt x="918941" y="601346"/>
                  </a:lnTo>
                  <a:cubicBezTo>
                    <a:pt x="918941" y="643421"/>
                    <a:pt x="884833" y="677529"/>
                    <a:pt x="842758" y="677529"/>
                  </a:cubicBezTo>
                  <a:lnTo>
                    <a:pt x="76183" y="677529"/>
                  </a:lnTo>
                  <a:cubicBezTo>
                    <a:pt x="34108" y="677529"/>
                    <a:pt x="0" y="643421"/>
                    <a:pt x="0" y="601346"/>
                  </a:cubicBezTo>
                  <a:lnTo>
                    <a:pt x="0" y="76183"/>
                  </a:lnTo>
                  <a:cubicBezTo>
                    <a:pt x="0" y="34108"/>
                    <a:pt x="34108" y="0"/>
                    <a:pt x="7618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1" name="TextBox 13">
              <a:extLst>
                <a:ext uri="{FF2B5EF4-FFF2-40B4-BE49-F238E27FC236}">
                  <a16:creationId xmlns:a16="http://schemas.microsoft.com/office/drawing/2014/main" id="{915C5A75-ACD8-88D3-7E96-3862B1044181}"/>
                </a:ext>
              </a:extLst>
            </p:cNvPr>
            <p:cNvSpPr txBox="1"/>
            <p:nvPr/>
          </p:nvSpPr>
          <p:spPr>
            <a:xfrm>
              <a:off x="0" y="-47625"/>
              <a:ext cx="918941" cy="7251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2" name="Group 15">
            <a:extLst>
              <a:ext uri="{FF2B5EF4-FFF2-40B4-BE49-F238E27FC236}">
                <a16:creationId xmlns:a16="http://schemas.microsoft.com/office/drawing/2014/main" id="{16198D68-7A03-316F-2331-EECCCD56D1CD}"/>
              </a:ext>
            </a:extLst>
          </p:cNvPr>
          <p:cNvGrpSpPr/>
          <p:nvPr/>
        </p:nvGrpSpPr>
        <p:grpSpPr>
          <a:xfrm>
            <a:off x="10058400" y="1714500"/>
            <a:ext cx="4705254" cy="2463108"/>
            <a:chOff x="0" y="0"/>
            <a:chExt cx="918941" cy="677529"/>
          </a:xfrm>
        </p:grpSpPr>
        <p:sp>
          <p:nvSpPr>
            <p:cNvPr id="13" name="Freeform 16">
              <a:extLst>
                <a:ext uri="{FF2B5EF4-FFF2-40B4-BE49-F238E27FC236}">
                  <a16:creationId xmlns:a16="http://schemas.microsoft.com/office/drawing/2014/main" id="{FB4BAAEC-729B-290E-DEF1-D9BCFAC2F9D7}"/>
                </a:ext>
              </a:extLst>
            </p:cNvPr>
            <p:cNvSpPr/>
            <p:nvPr/>
          </p:nvSpPr>
          <p:spPr>
            <a:xfrm>
              <a:off x="0" y="0"/>
              <a:ext cx="918941" cy="677529"/>
            </a:xfrm>
            <a:custGeom>
              <a:avLst/>
              <a:gdLst/>
              <a:ahLst/>
              <a:cxnLst/>
              <a:rect l="l" t="t" r="r" b="b"/>
              <a:pathLst>
                <a:path w="918941" h="677529">
                  <a:moveTo>
                    <a:pt x="76183" y="0"/>
                  </a:moveTo>
                  <a:lnTo>
                    <a:pt x="842758" y="0"/>
                  </a:lnTo>
                  <a:cubicBezTo>
                    <a:pt x="884833" y="0"/>
                    <a:pt x="918941" y="34108"/>
                    <a:pt x="918941" y="76183"/>
                  </a:cubicBezTo>
                  <a:lnTo>
                    <a:pt x="918941" y="601346"/>
                  </a:lnTo>
                  <a:cubicBezTo>
                    <a:pt x="918941" y="643421"/>
                    <a:pt x="884833" y="677529"/>
                    <a:pt x="842758" y="677529"/>
                  </a:cubicBezTo>
                  <a:lnTo>
                    <a:pt x="76183" y="677529"/>
                  </a:lnTo>
                  <a:cubicBezTo>
                    <a:pt x="34108" y="677529"/>
                    <a:pt x="0" y="643421"/>
                    <a:pt x="0" y="601346"/>
                  </a:cubicBezTo>
                  <a:lnTo>
                    <a:pt x="0" y="76183"/>
                  </a:lnTo>
                  <a:cubicBezTo>
                    <a:pt x="0" y="34108"/>
                    <a:pt x="34108" y="0"/>
                    <a:pt x="7618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4" name="TextBox 17">
              <a:extLst>
                <a:ext uri="{FF2B5EF4-FFF2-40B4-BE49-F238E27FC236}">
                  <a16:creationId xmlns:a16="http://schemas.microsoft.com/office/drawing/2014/main" id="{DF8AAB7D-6EC5-EB3E-BA56-3D9DDCE0712A}"/>
                </a:ext>
              </a:extLst>
            </p:cNvPr>
            <p:cNvSpPr txBox="1"/>
            <p:nvPr/>
          </p:nvSpPr>
          <p:spPr>
            <a:xfrm>
              <a:off x="0" y="-47625"/>
              <a:ext cx="918941" cy="7251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5" name="TextBox 19">
            <a:extLst>
              <a:ext uri="{FF2B5EF4-FFF2-40B4-BE49-F238E27FC236}">
                <a16:creationId xmlns:a16="http://schemas.microsoft.com/office/drawing/2014/main" id="{93CB74DB-3599-C8E4-659F-8F9FF5036755}"/>
              </a:ext>
            </a:extLst>
          </p:cNvPr>
          <p:cNvSpPr txBox="1"/>
          <p:nvPr/>
        </p:nvSpPr>
        <p:spPr>
          <a:xfrm>
            <a:off x="10185799" y="1922994"/>
            <a:ext cx="4161781" cy="22075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 algn="l">
              <a:lnSpc>
                <a:spcPts val="294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sr-Latn-RS" sz="2100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Broj čvorova (V) u grafu i razapinjućem stablu je isti</a:t>
            </a:r>
          </a:p>
          <a:p>
            <a:pPr marL="0" lvl="1" algn="l">
              <a:lnSpc>
                <a:spcPts val="2940"/>
              </a:lnSpc>
              <a:spcBef>
                <a:spcPct val="0"/>
              </a:spcBef>
            </a:pPr>
            <a:endParaRPr lang="sr-Latn-RS" sz="2100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  <a:p>
            <a:pPr marL="342900" lvl="1" indent="-342900" algn="l">
              <a:lnSpc>
                <a:spcPts val="294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sr-Latn-RS" sz="2100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Postoji fiksni broj grana u RS koji je jednak jednom manjem od ukupnog broja čvorova (E = V-1)</a:t>
            </a:r>
            <a:endParaRPr lang="en-US" sz="2100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sp>
        <p:nvSpPr>
          <p:cNvPr id="16" name="TextBox 20">
            <a:extLst>
              <a:ext uri="{FF2B5EF4-FFF2-40B4-BE49-F238E27FC236}">
                <a16:creationId xmlns:a16="http://schemas.microsoft.com/office/drawing/2014/main" id="{5BAC96C5-9672-4373-5B10-5837AE1DC6DF}"/>
              </a:ext>
            </a:extLst>
          </p:cNvPr>
          <p:cNvSpPr txBox="1"/>
          <p:nvPr/>
        </p:nvSpPr>
        <p:spPr>
          <a:xfrm>
            <a:off x="12956972" y="4675664"/>
            <a:ext cx="4161781" cy="19389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 algn="l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sr-Latn-RS" sz="2100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RS ne bi treblo da bude nepovezano</a:t>
            </a:r>
          </a:p>
          <a:p>
            <a:pPr marL="342900" lvl="1" indent="-342900" algn="l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sr-Latn-RS" sz="2100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  <a:p>
            <a:pPr marL="342900" lvl="1" indent="-342900" algn="l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sr-Latn-RS" sz="2100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RS treba da bude aciklično,što znači da u stablu ne bi bilo ciklusa</a:t>
            </a:r>
            <a:endParaRPr lang="en-US" sz="2100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sp>
        <p:nvSpPr>
          <p:cNvPr id="17" name="TextBox 21">
            <a:extLst>
              <a:ext uri="{FF2B5EF4-FFF2-40B4-BE49-F238E27FC236}">
                <a16:creationId xmlns:a16="http://schemas.microsoft.com/office/drawing/2014/main" id="{61500A1D-F52A-4A32-1CED-1DD8ACF303B0}"/>
              </a:ext>
            </a:extLst>
          </p:cNvPr>
          <p:cNvSpPr txBox="1"/>
          <p:nvPr/>
        </p:nvSpPr>
        <p:spPr>
          <a:xfrm>
            <a:off x="10362266" y="7360764"/>
            <a:ext cx="4161781" cy="19389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1" indent="-342900" algn="l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sr-Latn-RS" sz="2100" u="none" strike="noStrike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Ukupni trošak RS definiše se kao zbir težina grana svih grana RS-a</a:t>
            </a:r>
          </a:p>
          <a:p>
            <a:pPr marL="342900" lvl="1" indent="-342900" algn="l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sr-Latn-RS" sz="2100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  <a:p>
            <a:pPr marL="342900" lvl="1" indent="-342900" algn="l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sr-Latn-RS" sz="2100" dirty="0">
                <a:solidFill>
                  <a:srgbClr val="FFFFFF"/>
                </a:solidFill>
                <a:latin typeface="Kollektif"/>
                <a:ea typeface="Kollektif"/>
                <a:cs typeface="Kollektif"/>
                <a:sym typeface="Kollektif"/>
              </a:rPr>
              <a:t>Za graf može postojati mnogo mogućih RS</a:t>
            </a:r>
            <a:endParaRPr lang="en-US" sz="2100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6400245" y="-8263700"/>
            <a:ext cx="32800490" cy="26814401"/>
          </a:xfrm>
          <a:custGeom>
            <a:avLst/>
            <a:gdLst/>
            <a:ahLst/>
            <a:cxnLst/>
            <a:rect l="l" t="t" r="r" b="b"/>
            <a:pathLst>
              <a:path w="32800490" h="26814401">
                <a:moveTo>
                  <a:pt x="0" y="0"/>
                </a:moveTo>
                <a:lnTo>
                  <a:pt x="32800490" y="0"/>
                </a:lnTo>
                <a:lnTo>
                  <a:pt x="32800490" y="26814400"/>
                </a:lnTo>
                <a:lnTo>
                  <a:pt x="0" y="26814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TextBox 3"/>
          <p:cNvSpPr txBox="1"/>
          <p:nvPr/>
        </p:nvSpPr>
        <p:spPr>
          <a:xfrm>
            <a:off x="1600200" y="4686300"/>
            <a:ext cx="16230600" cy="58092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5094"/>
              </a:lnSpc>
              <a:spcBef>
                <a:spcPct val="0"/>
              </a:spcBef>
            </a:pPr>
            <a:r>
              <a:rPr lang="sr-Latn-RS" sz="13000" b="1" spc="-633" dirty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PRIMOV </a:t>
            </a:r>
            <a:endParaRPr lang="en-US" sz="13000" b="1" spc="-633" dirty="0">
              <a:solidFill>
                <a:srgbClr val="FFFFFF"/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  <a:p>
            <a:pPr marL="0" lvl="0" indent="0" algn="r">
              <a:lnSpc>
                <a:spcPts val="15094"/>
              </a:lnSpc>
              <a:spcBef>
                <a:spcPct val="0"/>
              </a:spcBef>
            </a:pPr>
            <a:r>
              <a:rPr lang="sr-Latn-RS" sz="13000" b="1" spc="-633" dirty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ALGORITAM</a:t>
            </a:r>
            <a:endParaRPr lang="en-US" sz="13000" b="1" spc="-633" dirty="0">
              <a:solidFill>
                <a:srgbClr val="FFFFFF"/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  <a:p>
            <a:pPr marL="0" lvl="0" indent="0" algn="r">
              <a:lnSpc>
                <a:spcPts val="15094"/>
              </a:lnSpc>
              <a:spcBef>
                <a:spcPct val="0"/>
              </a:spcBef>
            </a:pPr>
            <a:r>
              <a:rPr lang="en-US" sz="13000" b="1" spc="-633" dirty="0">
                <a:solidFill>
                  <a:srgbClr val="FF33CC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SEKVENCIJALNI</a:t>
            </a:r>
            <a:endParaRPr lang="sr-Latn-RS" sz="13000" b="1" spc="-633" dirty="0">
              <a:solidFill>
                <a:srgbClr val="FF33CC"/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</p:txBody>
      </p: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9174871" y="1633557"/>
            <a:ext cx="7142815" cy="5562599"/>
            <a:chOff x="0" y="0"/>
            <a:chExt cx="807107" cy="65181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07107" cy="651811"/>
            </a:xfrm>
            <a:custGeom>
              <a:avLst/>
              <a:gdLst/>
              <a:ahLst/>
              <a:cxnLst/>
              <a:rect l="l" t="t" r="r" b="b"/>
              <a:pathLst>
                <a:path w="807107" h="651811">
                  <a:moveTo>
                    <a:pt x="86739" y="0"/>
                  </a:moveTo>
                  <a:lnTo>
                    <a:pt x="720367" y="0"/>
                  </a:lnTo>
                  <a:cubicBezTo>
                    <a:pt x="768272" y="0"/>
                    <a:pt x="807107" y="38834"/>
                    <a:pt x="807107" y="86739"/>
                  </a:cubicBezTo>
                  <a:lnTo>
                    <a:pt x="807107" y="565072"/>
                  </a:lnTo>
                  <a:cubicBezTo>
                    <a:pt x="807107" y="612977"/>
                    <a:pt x="768272" y="651811"/>
                    <a:pt x="720367" y="651811"/>
                  </a:cubicBezTo>
                  <a:lnTo>
                    <a:pt x="86739" y="651811"/>
                  </a:lnTo>
                  <a:cubicBezTo>
                    <a:pt x="38834" y="651811"/>
                    <a:pt x="0" y="612977"/>
                    <a:pt x="0" y="565072"/>
                  </a:cubicBezTo>
                  <a:lnTo>
                    <a:pt x="0" y="86739"/>
                  </a:lnTo>
                  <a:cubicBezTo>
                    <a:pt x="0" y="38834"/>
                    <a:pt x="38834" y="0"/>
                    <a:pt x="8673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807107" cy="6994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811841" y="-1333500"/>
            <a:ext cx="14664318" cy="12507441"/>
          </a:xfrm>
          <a:custGeom>
            <a:avLst/>
            <a:gdLst/>
            <a:ahLst/>
            <a:cxnLst/>
            <a:rect l="l" t="t" r="r" b="b"/>
            <a:pathLst>
              <a:path w="14664318" h="12507441">
                <a:moveTo>
                  <a:pt x="0" y="0"/>
                </a:moveTo>
                <a:lnTo>
                  <a:pt x="14664318" y="0"/>
                </a:lnTo>
                <a:lnTo>
                  <a:pt x="14664318" y="12507441"/>
                </a:lnTo>
                <a:lnTo>
                  <a:pt x="0" y="125074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4442159" y="483616"/>
            <a:ext cx="9403682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00"/>
              </a:lnSpc>
              <a:spcBef>
                <a:spcPct val="0"/>
              </a:spcBef>
            </a:pPr>
            <a:r>
              <a:rPr lang="sr-Latn-RS" sz="7200" dirty="0">
                <a:solidFill>
                  <a:schemeClr val="tx2">
                    <a:lumMod val="60000"/>
                    <a:lumOff val="40000"/>
                  </a:schemeClr>
                </a:solidFill>
                <a:latin typeface="Kollektif"/>
                <a:ea typeface="Kollektif"/>
                <a:cs typeface="Kollektif"/>
                <a:sym typeface="Kollektif"/>
              </a:rPr>
              <a:t>Grafički prikaz (primjer)</a:t>
            </a:r>
            <a:endParaRPr lang="en-US" sz="7200" dirty="0">
              <a:solidFill>
                <a:schemeClr val="tx2">
                  <a:lumMod val="60000"/>
                  <a:lumOff val="40000"/>
                </a:schemeClr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909617" y="2052498"/>
            <a:ext cx="4026240" cy="506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160"/>
              </a:lnSpc>
              <a:spcBef>
                <a:spcPct val="0"/>
              </a:spcBef>
            </a:pPr>
            <a:r>
              <a:rPr lang="sr-Latn-RS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Kollektif Bold"/>
                <a:ea typeface="Kollektif Bold"/>
                <a:cs typeface="Kollektif Bold"/>
                <a:sym typeface="Kollektif Bold"/>
              </a:rPr>
              <a:t>KONAČNO REŠENJE</a:t>
            </a:r>
            <a:endParaRPr lang="en-US" sz="3200" b="1" dirty="0">
              <a:solidFill>
                <a:schemeClr val="tx2">
                  <a:lumMod val="60000"/>
                  <a:lumOff val="40000"/>
                </a:schemeClr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AE8FCAA-6D64-9716-ACC0-F7595A79DC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799" y="2667309"/>
            <a:ext cx="6172200" cy="408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9" name="Group 5">
            <a:extLst>
              <a:ext uri="{FF2B5EF4-FFF2-40B4-BE49-F238E27FC236}">
                <a16:creationId xmlns:a16="http://schemas.microsoft.com/office/drawing/2014/main" id="{740668C3-BED5-9792-A357-936AF04B426A}"/>
              </a:ext>
            </a:extLst>
          </p:cNvPr>
          <p:cNvGrpSpPr/>
          <p:nvPr/>
        </p:nvGrpSpPr>
        <p:grpSpPr>
          <a:xfrm>
            <a:off x="691795" y="1298582"/>
            <a:ext cx="7004405" cy="6054718"/>
            <a:chOff x="0" y="-47625"/>
            <a:chExt cx="807107" cy="699436"/>
          </a:xfrm>
        </p:grpSpPr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5F920BFB-6AD9-BACC-7A30-E2699C679138}"/>
                </a:ext>
              </a:extLst>
            </p:cNvPr>
            <p:cNvSpPr/>
            <p:nvPr/>
          </p:nvSpPr>
          <p:spPr>
            <a:xfrm>
              <a:off x="0" y="-8929"/>
              <a:ext cx="807107" cy="651811"/>
            </a:xfrm>
            <a:custGeom>
              <a:avLst/>
              <a:gdLst/>
              <a:ahLst/>
              <a:cxnLst/>
              <a:rect l="l" t="t" r="r" b="b"/>
              <a:pathLst>
                <a:path w="807107" h="651811">
                  <a:moveTo>
                    <a:pt x="86739" y="0"/>
                  </a:moveTo>
                  <a:lnTo>
                    <a:pt x="720367" y="0"/>
                  </a:lnTo>
                  <a:cubicBezTo>
                    <a:pt x="768272" y="0"/>
                    <a:pt x="807107" y="38834"/>
                    <a:pt x="807107" y="86739"/>
                  </a:cubicBezTo>
                  <a:lnTo>
                    <a:pt x="807107" y="565072"/>
                  </a:lnTo>
                  <a:cubicBezTo>
                    <a:pt x="807107" y="612977"/>
                    <a:pt x="768272" y="651811"/>
                    <a:pt x="720367" y="651811"/>
                  </a:cubicBezTo>
                  <a:lnTo>
                    <a:pt x="86739" y="651811"/>
                  </a:lnTo>
                  <a:cubicBezTo>
                    <a:pt x="38834" y="651811"/>
                    <a:pt x="0" y="612977"/>
                    <a:pt x="0" y="565072"/>
                  </a:cubicBezTo>
                  <a:lnTo>
                    <a:pt x="0" y="86739"/>
                  </a:lnTo>
                  <a:cubicBezTo>
                    <a:pt x="0" y="38834"/>
                    <a:pt x="38834" y="0"/>
                    <a:pt x="8673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21" name="TextBox 7">
              <a:extLst>
                <a:ext uri="{FF2B5EF4-FFF2-40B4-BE49-F238E27FC236}">
                  <a16:creationId xmlns:a16="http://schemas.microsoft.com/office/drawing/2014/main" id="{0F217078-D501-CB75-2442-1E9C4FFE1AC9}"/>
                </a:ext>
              </a:extLst>
            </p:cNvPr>
            <p:cNvSpPr txBox="1"/>
            <p:nvPr/>
          </p:nvSpPr>
          <p:spPr>
            <a:xfrm>
              <a:off x="0" y="-47625"/>
              <a:ext cx="807107" cy="6994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22" name="TextBox 16">
            <a:extLst>
              <a:ext uri="{FF2B5EF4-FFF2-40B4-BE49-F238E27FC236}">
                <a16:creationId xmlns:a16="http://schemas.microsoft.com/office/drawing/2014/main" id="{1CDD0B2D-EF88-5466-AA51-2B5D953701BD}"/>
              </a:ext>
            </a:extLst>
          </p:cNvPr>
          <p:cNvSpPr txBox="1"/>
          <p:nvPr/>
        </p:nvSpPr>
        <p:spPr>
          <a:xfrm>
            <a:off x="2139779" y="2059721"/>
            <a:ext cx="4026240" cy="482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160"/>
              </a:lnSpc>
              <a:spcBef>
                <a:spcPct val="0"/>
              </a:spcBef>
            </a:pPr>
            <a:r>
              <a:rPr lang="sr-Latn-RS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Kollektif Bold"/>
                <a:ea typeface="Kollektif Bold"/>
                <a:cs typeface="Kollektif Bold"/>
                <a:sym typeface="Kollektif Bold"/>
              </a:rPr>
              <a:t>PRIMJER</a:t>
            </a:r>
            <a:endParaRPr lang="en-US" sz="3200" b="1" dirty="0">
              <a:solidFill>
                <a:schemeClr val="tx2">
                  <a:lumMod val="60000"/>
                  <a:lumOff val="40000"/>
                </a:schemeClr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</p:txBody>
      </p:sp>
      <p:pic>
        <p:nvPicPr>
          <p:cNvPr id="2053" name="Picture 5">
            <a:extLst>
              <a:ext uri="{FF2B5EF4-FFF2-40B4-BE49-F238E27FC236}">
                <a16:creationId xmlns:a16="http://schemas.microsoft.com/office/drawing/2014/main" id="{3EE23445-13FA-6AEF-7036-0ACB4E706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1200" y="2650002"/>
            <a:ext cx="6248401" cy="40936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oup 5">
            <a:extLst>
              <a:ext uri="{FF2B5EF4-FFF2-40B4-BE49-F238E27FC236}">
                <a16:creationId xmlns:a16="http://schemas.microsoft.com/office/drawing/2014/main" id="{5E5F3AA7-2D70-A5B5-9D8C-B018EB34FCBB}"/>
              </a:ext>
            </a:extLst>
          </p:cNvPr>
          <p:cNvGrpSpPr/>
          <p:nvPr/>
        </p:nvGrpSpPr>
        <p:grpSpPr>
          <a:xfrm>
            <a:off x="897512" y="7531131"/>
            <a:ext cx="15333093" cy="2489168"/>
            <a:chOff x="-55157" y="-252191"/>
            <a:chExt cx="908127" cy="985950"/>
          </a:xfrm>
        </p:grpSpPr>
        <p:sp>
          <p:nvSpPr>
            <p:cNvPr id="3" name="Freeform 6">
              <a:extLst>
                <a:ext uri="{FF2B5EF4-FFF2-40B4-BE49-F238E27FC236}">
                  <a16:creationId xmlns:a16="http://schemas.microsoft.com/office/drawing/2014/main" id="{6CD250FA-78BE-5333-4C85-04715A4549E4}"/>
                </a:ext>
              </a:extLst>
            </p:cNvPr>
            <p:cNvSpPr/>
            <p:nvPr/>
          </p:nvSpPr>
          <p:spPr>
            <a:xfrm>
              <a:off x="-55157" y="-252191"/>
              <a:ext cx="908127" cy="985950"/>
            </a:xfrm>
            <a:custGeom>
              <a:avLst/>
              <a:gdLst/>
              <a:ahLst/>
              <a:cxnLst/>
              <a:rect l="l" t="t" r="r" b="b"/>
              <a:pathLst>
                <a:path w="807107" h="651811">
                  <a:moveTo>
                    <a:pt x="86739" y="0"/>
                  </a:moveTo>
                  <a:lnTo>
                    <a:pt x="720367" y="0"/>
                  </a:lnTo>
                  <a:cubicBezTo>
                    <a:pt x="768272" y="0"/>
                    <a:pt x="807107" y="38834"/>
                    <a:pt x="807107" y="86739"/>
                  </a:cubicBezTo>
                  <a:lnTo>
                    <a:pt x="807107" y="565072"/>
                  </a:lnTo>
                  <a:cubicBezTo>
                    <a:pt x="807107" y="612977"/>
                    <a:pt x="768272" y="651811"/>
                    <a:pt x="720367" y="651811"/>
                  </a:cubicBezTo>
                  <a:lnTo>
                    <a:pt x="86739" y="651811"/>
                  </a:lnTo>
                  <a:cubicBezTo>
                    <a:pt x="38834" y="651811"/>
                    <a:pt x="0" y="612977"/>
                    <a:pt x="0" y="565072"/>
                  </a:cubicBezTo>
                  <a:lnTo>
                    <a:pt x="0" y="86739"/>
                  </a:lnTo>
                  <a:cubicBezTo>
                    <a:pt x="0" y="38834"/>
                    <a:pt x="38834" y="0"/>
                    <a:pt x="8673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n-US" sz="2400" dirty="0"/>
            </a:p>
            <a:p>
              <a:r>
                <a:rPr lang="en-US" sz="2400" b="1" dirty="0" err="1"/>
                <a:t>Primov</a:t>
              </a:r>
              <a:r>
                <a:rPr lang="en-US" sz="2400" b="1" dirty="0"/>
                <a:t> </a:t>
              </a:r>
              <a:r>
                <a:rPr lang="en-US" sz="2400" b="1" dirty="0" err="1"/>
                <a:t>algoritam</a:t>
              </a:r>
              <a:r>
                <a:rPr lang="en-US" sz="2400" b="1" dirty="0"/>
                <a:t> </a:t>
              </a:r>
              <a:r>
                <a:rPr lang="en-US" sz="2400" dirty="0"/>
                <a:t>je </a:t>
              </a:r>
              <a:r>
                <a:rPr lang="en-US" sz="2400" dirty="0" err="1"/>
                <a:t>algoritam</a:t>
              </a:r>
              <a:r>
                <a:rPr lang="en-US" sz="2400" dirty="0"/>
                <a:t> </a:t>
              </a:r>
              <a:r>
                <a:rPr lang="en-US" sz="2400" dirty="0" err="1"/>
                <a:t>minimalnog</a:t>
              </a:r>
              <a:r>
                <a:rPr lang="en-US" sz="2400" dirty="0"/>
                <a:t> </a:t>
              </a:r>
              <a:r>
                <a:rPr lang="en-US" sz="2400" dirty="0" err="1"/>
                <a:t>razapinjućeg</a:t>
              </a:r>
              <a:r>
                <a:rPr lang="en-US" sz="2400" dirty="0"/>
                <a:t> </a:t>
              </a:r>
              <a:r>
                <a:rPr lang="en-US" sz="2400" dirty="0" err="1"/>
                <a:t>stabla</a:t>
              </a:r>
              <a:r>
                <a:rPr lang="en-US" sz="2400" dirty="0"/>
                <a:t> koji </a:t>
              </a:r>
              <a:r>
                <a:rPr lang="en-US" sz="2400" dirty="0" err="1"/>
                <a:t>uzima</a:t>
              </a:r>
              <a:r>
                <a:rPr lang="en-US" sz="2400" dirty="0"/>
                <a:t> </a:t>
              </a:r>
              <a:r>
                <a:rPr lang="en-US" sz="2400" dirty="0" err="1"/>
                <a:t>graf</a:t>
              </a:r>
              <a:r>
                <a:rPr lang="en-US" sz="2400" dirty="0"/>
                <a:t> </a:t>
              </a:r>
              <a:r>
                <a:rPr lang="en-US" sz="2400" dirty="0" err="1"/>
                <a:t>kao</a:t>
              </a:r>
              <a:r>
                <a:rPr lang="en-US" sz="2400" dirty="0"/>
                <a:t> </a:t>
              </a:r>
              <a:r>
                <a:rPr lang="en-US" sz="2400" dirty="0" err="1"/>
                <a:t>ulaz</a:t>
              </a:r>
              <a:r>
                <a:rPr lang="en-US" sz="2400" dirty="0"/>
                <a:t> </a:t>
              </a:r>
              <a:r>
                <a:rPr lang="en-US" sz="2400" dirty="0" err="1"/>
                <a:t>i</a:t>
              </a:r>
              <a:r>
                <a:rPr lang="en-US" sz="2400" dirty="0"/>
                <a:t> </a:t>
              </a:r>
              <a:r>
                <a:rPr lang="en-US" sz="2400" dirty="0" err="1"/>
                <a:t>pronalazi</a:t>
              </a:r>
              <a:r>
                <a:rPr lang="en-US" sz="2400" dirty="0"/>
                <a:t> </a:t>
              </a:r>
              <a:r>
                <a:rPr lang="en-US" sz="2400" dirty="0" err="1"/>
                <a:t>podskup</a:t>
              </a:r>
              <a:r>
                <a:rPr lang="en-US" sz="2400" dirty="0"/>
                <a:t> grana tog </a:t>
              </a:r>
              <a:r>
                <a:rPr lang="en-US" sz="2400" dirty="0" err="1"/>
                <a:t>grafa</a:t>
              </a:r>
              <a:r>
                <a:rPr lang="en-US" sz="2400" dirty="0"/>
                <a:t> </a:t>
              </a:r>
              <a:r>
                <a:rPr lang="en-US" sz="2400" dirty="0" err="1"/>
                <a:t>koje</a:t>
              </a:r>
              <a:r>
                <a:rPr lang="en-US" sz="2400" dirty="0"/>
                <a:t> :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 err="1"/>
                <a:t>formiraju</a:t>
              </a:r>
              <a:r>
                <a:rPr lang="en-US" sz="2400" dirty="0"/>
                <a:t> </a:t>
              </a:r>
              <a:r>
                <a:rPr lang="en-US" sz="2400" dirty="0" err="1"/>
                <a:t>stablo</a:t>
              </a:r>
              <a:r>
                <a:rPr lang="en-US" sz="2400" dirty="0"/>
                <a:t> </a:t>
              </a:r>
              <a:r>
                <a:rPr lang="en-US" sz="2400" dirty="0" err="1"/>
                <a:t>koje</a:t>
              </a:r>
              <a:r>
                <a:rPr lang="en-US" sz="2400" dirty="0"/>
                <a:t> </a:t>
              </a:r>
              <a:r>
                <a:rPr lang="en-US" sz="2400" dirty="0" err="1"/>
                <a:t>uključuje</a:t>
              </a:r>
              <a:r>
                <a:rPr lang="en-US" sz="2400" dirty="0"/>
                <a:t> </a:t>
              </a:r>
              <a:r>
                <a:rPr lang="en-US" sz="2400" dirty="0" err="1"/>
                <a:t>svaki</a:t>
              </a:r>
              <a:r>
                <a:rPr lang="en-US" sz="2400" dirty="0"/>
                <a:t> </a:t>
              </a:r>
              <a:r>
                <a:rPr lang="sr-Latn-RS" sz="2400" dirty="0"/>
                <a:t>čvor</a:t>
              </a:r>
              <a:r>
                <a:rPr lang="en-US" sz="2400" dirty="0"/>
                <a:t> 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 err="1"/>
                <a:t>Imaju</a:t>
              </a:r>
              <a:r>
                <a:rPr lang="en-US" sz="2400" dirty="0"/>
                <a:t> </a:t>
              </a:r>
              <a:r>
                <a:rPr lang="en-US" sz="2400" dirty="0" err="1"/>
                <a:t>minimalni</a:t>
              </a:r>
              <a:r>
                <a:rPr lang="en-US" sz="2400" dirty="0"/>
                <a:t> </a:t>
              </a:r>
              <a:r>
                <a:rPr lang="en-US" sz="2400" dirty="0" err="1"/>
                <a:t>zbir</a:t>
              </a:r>
              <a:r>
                <a:rPr lang="en-US" sz="2400" dirty="0"/>
                <a:t> </a:t>
              </a:r>
              <a:r>
                <a:rPr lang="sr-Latn-RS" sz="2400" dirty="0"/>
                <a:t>težina medju svim stablima koja se mogu formirati iz grafa</a:t>
              </a:r>
              <a:endParaRPr lang="en-US" sz="2400" dirty="0"/>
            </a:p>
          </p:txBody>
        </p:sp>
        <p:sp>
          <p:nvSpPr>
            <p:cNvPr id="4" name="TextBox 7">
              <a:extLst>
                <a:ext uri="{FF2B5EF4-FFF2-40B4-BE49-F238E27FC236}">
                  <a16:creationId xmlns:a16="http://schemas.microsoft.com/office/drawing/2014/main" id="{AF43D76B-31E5-5FF7-5B85-8466CFA96DF8}"/>
                </a:ext>
              </a:extLst>
            </p:cNvPr>
            <p:cNvSpPr txBox="1"/>
            <p:nvPr/>
          </p:nvSpPr>
          <p:spPr>
            <a:xfrm>
              <a:off x="0" y="-47625"/>
              <a:ext cx="807107" cy="6994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249968" y="-3360552"/>
            <a:ext cx="20787936" cy="17747701"/>
          </a:xfrm>
          <a:custGeom>
            <a:avLst/>
            <a:gdLst/>
            <a:ahLst/>
            <a:cxnLst/>
            <a:rect l="l" t="t" r="r" b="b"/>
            <a:pathLst>
              <a:path w="20787936" h="17747701">
                <a:moveTo>
                  <a:pt x="0" y="0"/>
                </a:moveTo>
                <a:lnTo>
                  <a:pt x="20787936" y="0"/>
                </a:lnTo>
                <a:lnTo>
                  <a:pt x="20787936" y="17747700"/>
                </a:lnTo>
                <a:lnTo>
                  <a:pt x="0" y="177477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838200" y="647700"/>
            <a:ext cx="16421100" cy="9132731"/>
            <a:chOff x="0" y="0"/>
            <a:chExt cx="1379590" cy="72958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379590" cy="729585"/>
            </a:xfrm>
            <a:custGeom>
              <a:avLst/>
              <a:gdLst/>
              <a:ahLst/>
              <a:cxnLst/>
              <a:rect l="l" t="t" r="r" b="b"/>
              <a:pathLst>
                <a:path w="1379590" h="729585">
                  <a:moveTo>
                    <a:pt x="50745" y="0"/>
                  </a:moveTo>
                  <a:lnTo>
                    <a:pt x="1328845" y="0"/>
                  </a:lnTo>
                  <a:cubicBezTo>
                    <a:pt x="1356871" y="0"/>
                    <a:pt x="1379590" y="22719"/>
                    <a:pt x="1379590" y="50745"/>
                  </a:cubicBezTo>
                  <a:lnTo>
                    <a:pt x="1379590" y="678840"/>
                  </a:lnTo>
                  <a:cubicBezTo>
                    <a:pt x="1379590" y="706866"/>
                    <a:pt x="1356871" y="729585"/>
                    <a:pt x="1328845" y="729585"/>
                  </a:cubicBezTo>
                  <a:lnTo>
                    <a:pt x="50745" y="729585"/>
                  </a:lnTo>
                  <a:cubicBezTo>
                    <a:pt x="22719" y="729585"/>
                    <a:pt x="0" y="706866"/>
                    <a:pt x="0" y="678840"/>
                  </a:cubicBezTo>
                  <a:lnTo>
                    <a:pt x="0" y="50745"/>
                  </a:lnTo>
                  <a:cubicBezTo>
                    <a:pt x="0" y="22719"/>
                    <a:pt x="22719" y="0"/>
                    <a:pt x="5074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1379590" cy="7772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9920839" y="6612733"/>
            <a:ext cx="6896148" cy="3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just">
              <a:lnSpc>
                <a:spcPts val="2940"/>
              </a:lnSpc>
              <a:spcBef>
                <a:spcPct val="0"/>
              </a:spcBef>
            </a:pPr>
            <a:endParaRPr lang="en-US" sz="2100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471013" y="6105368"/>
            <a:ext cx="6896148" cy="482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160"/>
              </a:lnSpc>
              <a:spcBef>
                <a:spcPct val="0"/>
              </a:spcBef>
            </a:pPr>
            <a:endParaRPr lang="en-US" sz="3200" b="1" u="none" strike="noStrike" dirty="0">
              <a:solidFill>
                <a:srgbClr val="FFFFFF"/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471013" y="6612733"/>
            <a:ext cx="6896148" cy="34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just">
              <a:lnSpc>
                <a:spcPts val="2940"/>
              </a:lnSpc>
              <a:spcBef>
                <a:spcPct val="0"/>
              </a:spcBef>
            </a:pPr>
            <a:endParaRPr lang="en-US" sz="2100" u="none" strike="noStrike" dirty="0">
              <a:solidFill>
                <a:srgbClr val="FFFFFF"/>
              </a:solidFill>
              <a:latin typeface="Kollektif"/>
              <a:ea typeface="Kollektif"/>
              <a:cs typeface="Kollektif"/>
              <a:sym typeface="Kollektif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DFD28A4-4F64-2B44-0BEF-D83186FDA31E}"/>
              </a:ext>
            </a:extLst>
          </p:cNvPr>
          <p:cNvSpPr txBox="1"/>
          <p:nvPr/>
        </p:nvSpPr>
        <p:spPr>
          <a:xfrm>
            <a:off x="9920839" y="2556707"/>
            <a:ext cx="6470535" cy="379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5C4672-EECC-C990-DF8E-3FB1D18CF8ED}"/>
              </a:ext>
            </a:extLst>
          </p:cNvPr>
          <p:cNvSpPr txBox="1"/>
          <p:nvPr/>
        </p:nvSpPr>
        <p:spPr>
          <a:xfrm>
            <a:off x="2037621" y="805686"/>
            <a:ext cx="140222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7200" dirty="0"/>
              <a:t> </a:t>
            </a:r>
            <a:r>
              <a:rPr lang="sr-Latn-RS" sz="7200" dirty="0"/>
              <a:t>(</a:t>
            </a:r>
            <a:r>
              <a:rPr lang="en-US" sz="7200" dirty="0"/>
              <a:t>SEKVENCIJALNI</a:t>
            </a:r>
            <a:r>
              <a:rPr lang="sr-Latn-RS" sz="7200" dirty="0"/>
              <a:t> KOD)</a:t>
            </a:r>
            <a:endParaRPr lang="en-US" sz="7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A74096F-4230-6C14-0965-D6D614527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0427" y="2737450"/>
            <a:ext cx="9987147" cy="611908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22423B-6E0D-2A74-432C-89849DE241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402E8D0-72E9-7AD0-E633-48C1F4F85488}"/>
              </a:ext>
            </a:extLst>
          </p:cNvPr>
          <p:cNvSpPr/>
          <p:nvPr/>
        </p:nvSpPr>
        <p:spPr>
          <a:xfrm>
            <a:off x="-1693583" y="-11224988"/>
            <a:ext cx="34111196" cy="27885902"/>
          </a:xfrm>
          <a:custGeom>
            <a:avLst/>
            <a:gdLst/>
            <a:ahLst/>
            <a:cxnLst/>
            <a:rect l="l" t="t" r="r" b="b"/>
            <a:pathLst>
              <a:path w="34111196" h="27885902">
                <a:moveTo>
                  <a:pt x="0" y="0"/>
                </a:moveTo>
                <a:lnTo>
                  <a:pt x="34111196" y="0"/>
                </a:lnTo>
                <a:lnTo>
                  <a:pt x="34111196" y="27885902"/>
                </a:lnTo>
                <a:lnTo>
                  <a:pt x="0" y="278859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01C7C976-67DE-C953-915E-B4BC4678442B}"/>
              </a:ext>
            </a:extLst>
          </p:cNvPr>
          <p:cNvSpPr txBox="1"/>
          <p:nvPr/>
        </p:nvSpPr>
        <p:spPr>
          <a:xfrm>
            <a:off x="-762000" y="4533900"/>
            <a:ext cx="18821400" cy="77457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ts val="15094"/>
              </a:lnSpc>
              <a:spcBef>
                <a:spcPct val="0"/>
              </a:spcBef>
            </a:pPr>
            <a:r>
              <a:rPr lang="en-US" sz="15094" b="1" spc="-633" dirty="0">
                <a:solidFill>
                  <a:srgbClr val="EDC1E4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PARALELIZOVANI</a:t>
            </a:r>
            <a:r>
              <a:rPr lang="en-US" sz="15094" b="1" spc="-633" dirty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 PRIMOV </a:t>
            </a:r>
          </a:p>
          <a:p>
            <a:pPr marL="0" lvl="0" indent="0" algn="r">
              <a:lnSpc>
                <a:spcPts val="15094"/>
              </a:lnSpc>
              <a:spcBef>
                <a:spcPct val="0"/>
              </a:spcBef>
            </a:pPr>
            <a:r>
              <a:rPr lang="en-US" sz="15094" b="1" spc="-633" dirty="0">
                <a:solidFill>
                  <a:srgbClr val="FFFFFF"/>
                </a:solidFill>
                <a:latin typeface="Kollektif Bold"/>
                <a:ea typeface="Kollektif Bold"/>
                <a:cs typeface="Kollektif Bold"/>
                <a:sym typeface="Kollektif Bold"/>
              </a:rPr>
              <a:t>ALGORITAM</a:t>
            </a:r>
          </a:p>
          <a:p>
            <a:pPr marL="0" lvl="0" indent="0" algn="l">
              <a:lnSpc>
                <a:spcPts val="15094"/>
              </a:lnSpc>
              <a:spcBef>
                <a:spcPct val="0"/>
              </a:spcBef>
            </a:pPr>
            <a:endParaRPr lang="en-US" sz="15094" b="1" u="none" strike="noStrike" spc="-633" dirty="0">
              <a:solidFill>
                <a:srgbClr val="FFFFFF"/>
              </a:solidFill>
              <a:latin typeface="Kollektif Bold"/>
              <a:ea typeface="Kollektif Bold"/>
              <a:cs typeface="Kollektif Bold"/>
              <a:sym typeface="Kollektif Bold"/>
            </a:endParaRPr>
          </a:p>
        </p:txBody>
      </p:sp>
    </p:spTree>
    <p:extLst>
      <p:ext uri="{BB962C8B-B14F-4D97-AF65-F5344CB8AC3E}">
        <p14:creationId xmlns:p14="http://schemas.microsoft.com/office/powerpoint/2010/main" val="1839493443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2DE39D-4662-EE2A-ED69-8EFB125FFF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5DD34D1-6870-6EB6-4725-23FF0A1DA109}"/>
              </a:ext>
            </a:extLst>
          </p:cNvPr>
          <p:cNvSpPr/>
          <p:nvPr/>
        </p:nvSpPr>
        <p:spPr>
          <a:xfrm>
            <a:off x="6118716" y="-1277293"/>
            <a:ext cx="15779408" cy="13471670"/>
          </a:xfrm>
          <a:custGeom>
            <a:avLst/>
            <a:gdLst/>
            <a:ahLst/>
            <a:cxnLst/>
            <a:rect l="l" t="t" r="r" b="b"/>
            <a:pathLst>
              <a:path w="15779408" h="13471670">
                <a:moveTo>
                  <a:pt x="0" y="0"/>
                </a:moveTo>
                <a:lnTo>
                  <a:pt x="15779408" y="0"/>
                </a:lnTo>
                <a:lnTo>
                  <a:pt x="15779408" y="13471670"/>
                </a:lnTo>
                <a:lnTo>
                  <a:pt x="0" y="134716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7D273C22-7237-2297-CFBB-E6CF679B59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96936" y="886480"/>
            <a:ext cx="13694128" cy="71404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Na</a:t>
            </a:r>
            <a:r>
              <a:rPr kumimoji="0" lang="sr-Latn-R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ša </a:t>
            </a:r>
            <a:r>
              <a:rPr lang="sr-Latn-RS" altLang="en-US" sz="2600" b="1" dirty="0">
                <a:solidFill>
                  <a:srgbClr val="EDC1E4"/>
                </a:solidFill>
                <a:latin typeface="Kollektif" panose="020B0604020202020204" charset="0"/>
              </a:rPr>
              <a:t>p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aralelizovana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verzija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Primovog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algoritma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koristi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CUDA 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i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CuPy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kako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bi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ubrzala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proces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izračunavanja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minimalnog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sr-Latn-R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razapinjujućeg stabla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(MST).</a:t>
            </a:r>
            <a:endParaRPr kumimoji="0" lang="sr-Latn-RS" altLang="en-US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Kollektif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sr-Latn-RS" altLang="en-US" sz="2600" dirty="0">
              <a:latin typeface="Kollektif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Za razliku od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FF33CC"/>
                </a:solidFill>
                <a:effectLst/>
                <a:latin typeface="Kollektif" panose="020B0604020202020204" charset="0"/>
              </a:rPr>
              <a:t>sekvencijalnog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rgbClr val="FF33CC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FF33CC"/>
                </a:solidFill>
                <a:effectLst/>
                <a:latin typeface="Kollektif" panose="020B0604020202020204" charset="0"/>
              </a:rPr>
              <a:t>traženja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rgbClr val="FF33CC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FF33CC"/>
                </a:solidFill>
                <a:effectLst/>
                <a:latin typeface="Kollektif" panose="020B0604020202020204" charset="0"/>
              </a:rPr>
              <a:t>minimuma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,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koristi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GPU </a:t>
            </a:r>
            <a:r>
              <a:rPr kumimoji="0" lang="sr-Latn-RS" altLang="en-US" sz="2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ubrzanje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za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efikasno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ažuriranje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ključnih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vr</a:t>
            </a:r>
            <a:r>
              <a:rPr kumimoji="0" lang="sr-Latn-R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ije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dnosti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i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praćenje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pos</a:t>
            </a:r>
            <a:r>
              <a:rPr kumimoji="0" lang="sr-Latn-R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j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ećenih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čvorova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.</a:t>
            </a:r>
            <a:endParaRPr kumimoji="0" lang="sr-Latn-RS" altLang="en-US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Kollektif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Kollektif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sr-Latn-RS" altLang="en-US" sz="2600" dirty="0">
                <a:latin typeface="Kollektif" panose="020B0604020202020204" charset="0"/>
              </a:rPr>
              <a:t>Konkretno kod našeg algoritma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poboljšanje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dolazi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od 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paralelnog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ažuriranja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ključnih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vr</a:t>
            </a:r>
            <a:r>
              <a:rPr kumimoji="0" lang="sr-Latn-RS" altLang="en-US" sz="2600" b="1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ij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ednosti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 </a:t>
            </a:r>
            <a:endParaRPr kumimoji="0" lang="sr-Latn-RS" altLang="en-US" sz="2600" b="1" i="0" u="none" strike="noStrike" cap="none" normalizeH="0" baseline="0" dirty="0">
              <a:ln>
                <a:noFill/>
              </a:ln>
              <a:solidFill>
                <a:srgbClr val="EDC1E4"/>
              </a:solidFill>
              <a:effectLst/>
              <a:latin typeface="Kollektif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(key array)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– um</a:t>
            </a:r>
            <a:r>
              <a:rPr kumimoji="0" lang="sr-Latn-R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j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esto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iteriranja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kroz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svaki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čvor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pojedinačno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, </a:t>
            </a:r>
            <a:endParaRPr kumimoji="0" lang="sr-Latn-RS" altLang="en-US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Kollektif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koristi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matematičke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maske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 (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cp.where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)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kako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bi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istovremeno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ažurirao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sve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čvorove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na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GPU.</a:t>
            </a:r>
            <a:endParaRPr kumimoji="0" lang="sr-Latn-RS" altLang="en-US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Kollektif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r-Latn-RS" altLang="en-US" sz="2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Kollektif" panose="020B060402020202020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Time se </a:t>
            </a:r>
            <a:r>
              <a:rPr kumimoji="0" lang="en-US" altLang="en-US" sz="4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drastično</a:t>
            </a: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4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smanjuje</a:t>
            </a: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4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broj</a:t>
            </a: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4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iteracija</a:t>
            </a: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4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koje</a:t>
            </a: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CPU mora da </a:t>
            </a:r>
            <a:r>
              <a:rPr kumimoji="0" lang="en-US" altLang="en-US" sz="4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obrađuje</a:t>
            </a:r>
            <a:r>
              <a:rPr lang="sr-Latn-RS" altLang="en-US" sz="4000" b="1" dirty="0">
                <a:latin typeface="Kollektif" panose="020B0604020202020204" charset="0"/>
              </a:rPr>
              <a:t>!</a:t>
            </a:r>
            <a:endParaRPr kumimoji="0" lang="sr-Latn-RS" altLang="en-US" sz="4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Kollektif" panose="020B060402020202020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4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Kollektif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sr-Latn-RS" altLang="en-US" sz="2600" b="1" dirty="0">
                <a:solidFill>
                  <a:srgbClr val="EDC1E4"/>
                </a:solidFill>
                <a:latin typeface="Kollektif" panose="020B0604020202020204" charset="0"/>
              </a:rPr>
              <a:t>P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aralelna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verzija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omogućava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značajno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bržu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obradu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velikih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grafova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,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jer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koristi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masovno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paralelne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operacije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i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efikasno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upravlja</a:t>
            </a: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1" i="0" u="none" strike="noStrike" cap="none" normalizeH="0" baseline="0" dirty="0" err="1">
                <a:ln>
                  <a:noFill/>
                </a:ln>
                <a:solidFill>
                  <a:srgbClr val="EDC1E4"/>
                </a:solidFill>
                <a:effectLst/>
                <a:latin typeface="Kollektif" panose="020B0604020202020204" charset="0"/>
              </a:rPr>
              <a:t>memorijom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unutar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GPU-a, um</a:t>
            </a:r>
            <a:r>
              <a:rPr kumimoji="0" lang="sr-Latn-R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j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esto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da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sve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računa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</a:t>
            </a:r>
            <a:r>
              <a:rPr kumimoji="0" lang="en-US" altLang="en-US" sz="2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na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Kollektif" panose="020B0604020202020204" charset="0"/>
              </a:rPr>
              <a:t> CPU-u.</a:t>
            </a:r>
          </a:p>
        </p:txBody>
      </p:sp>
    </p:spTree>
    <p:extLst>
      <p:ext uri="{BB962C8B-B14F-4D97-AF65-F5344CB8AC3E}">
        <p14:creationId xmlns:p14="http://schemas.microsoft.com/office/powerpoint/2010/main" val="3060532810"/>
      </p:ext>
    </p:extLst>
  </p:cSld>
  <p:clrMapOvr>
    <a:masterClrMapping/>
  </p:clrMapOvr>
  <p:transition spd="slow">
    <p:push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3EC26C"/>
      </a:accent1>
      <a:accent2>
        <a:srgbClr val="B3D463"/>
      </a:accent2>
      <a:accent3>
        <a:srgbClr val="3BBC9D"/>
      </a:accent3>
      <a:accent4>
        <a:srgbClr val="97AF75"/>
      </a:accent4>
      <a:accent5>
        <a:srgbClr val="6BA841"/>
      </a:accent5>
      <a:accent6>
        <a:srgbClr val="79AE90"/>
      </a:accent6>
      <a:hlink>
        <a:srgbClr val="85E4A6"/>
      </a:hlink>
      <a:folHlink>
        <a:srgbClr val="BDF3D0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43372978-11FE-4814-AC26-BC300187D8C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338</TotalTime>
  <Words>606</Words>
  <Application>Microsoft Office PowerPoint</Application>
  <PresentationFormat>Custom</PresentationFormat>
  <Paragraphs>98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Calisto MT</vt:lpstr>
      <vt:lpstr>Calibri</vt:lpstr>
      <vt:lpstr>Kollektif</vt:lpstr>
      <vt:lpstr>Cambria</vt:lpstr>
      <vt:lpstr>Tahoma</vt:lpstr>
      <vt:lpstr>Segoe UI Emoji</vt:lpstr>
      <vt:lpstr>Kollektif Bold</vt:lpstr>
      <vt:lpstr>Wingdings 2</vt:lpstr>
      <vt:lpstr>Arial</vt:lpstr>
      <vt:lpstr>Slate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Gradient Minimalist Business Slides</dc:title>
  <dc:creator>Aleksandar Dragas</dc:creator>
  <cp:lastModifiedBy>Aleksandar Dragas</cp:lastModifiedBy>
  <cp:revision>73</cp:revision>
  <dcterms:created xsi:type="dcterms:W3CDTF">2006-08-16T00:00:00Z</dcterms:created>
  <dcterms:modified xsi:type="dcterms:W3CDTF">2025-05-24T19:47:09Z</dcterms:modified>
  <dc:identifier>DAGi3Pqm4Ec</dc:identifier>
</cp:coreProperties>
</file>

<file path=docProps/thumbnail.jpeg>
</file>